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3" r:id="rId1"/>
  </p:sldMasterIdLst>
  <p:notesMasterIdLst>
    <p:notesMasterId r:id="rId36"/>
  </p:notesMasterIdLst>
  <p:sldIdLst>
    <p:sldId id="316" r:id="rId2"/>
    <p:sldId id="262" r:id="rId3"/>
    <p:sldId id="339" r:id="rId4"/>
    <p:sldId id="351" r:id="rId5"/>
    <p:sldId id="317" r:id="rId6"/>
    <p:sldId id="276" r:id="rId7"/>
    <p:sldId id="260" r:id="rId8"/>
    <p:sldId id="288" r:id="rId9"/>
    <p:sldId id="286" r:id="rId10"/>
    <p:sldId id="261" r:id="rId11"/>
    <p:sldId id="263" r:id="rId12"/>
    <p:sldId id="368" r:id="rId13"/>
    <p:sldId id="284" r:id="rId14"/>
    <p:sldId id="336" r:id="rId15"/>
    <p:sldId id="352" r:id="rId16"/>
    <p:sldId id="353" r:id="rId17"/>
    <p:sldId id="354" r:id="rId18"/>
    <p:sldId id="355" r:id="rId19"/>
    <p:sldId id="356" r:id="rId20"/>
    <p:sldId id="357" r:id="rId21"/>
    <p:sldId id="358" r:id="rId22"/>
    <p:sldId id="359" r:id="rId23"/>
    <p:sldId id="360" r:id="rId24"/>
    <p:sldId id="319" r:id="rId25"/>
    <p:sldId id="320" r:id="rId26"/>
    <p:sldId id="361" r:id="rId27"/>
    <p:sldId id="362" r:id="rId28"/>
    <p:sldId id="363" r:id="rId29"/>
    <p:sldId id="365" r:id="rId30"/>
    <p:sldId id="337" r:id="rId31"/>
    <p:sldId id="366" r:id="rId32"/>
    <p:sldId id="369" r:id="rId33"/>
    <p:sldId id="367" r:id="rId34"/>
    <p:sldId id="305" r:id="rId35"/>
  </p:sldIdLst>
  <p:sldSz cx="9144000" cy="5143500" type="screen16x9"/>
  <p:notesSz cx="6797675" cy="9926638"/>
  <p:embeddedFontLst>
    <p:embeddedFont>
      <p:font typeface="Aharoni" panose="02010803020104030203" pitchFamily="2" charset="-79"/>
      <p:bold r:id="rId37"/>
    </p:embeddedFont>
    <p:embeddedFont>
      <p:font typeface="Arial Black" panose="020B0A04020102020204" pitchFamily="34" charset="0"/>
      <p:bold r:id="rId38"/>
    </p:embeddedFont>
    <p:embeddedFont>
      <p:font typeface="Berlin Sans FB Demi" panose="020E0802020502020306" pitchFamily="34" charset="0"/>
      <p:bold r:id="rId39"/>
    </p:embeddedFont>
    <p:embeddedFont>
      <p:font typeface="Calibri" panose="020F0502020204030204" pitchFamily="34" charset="0"/>
      <p:regular r:id="rId40"/>
      <p:bold r:id="rId41"/>
      <p:italic r:id="rId42"/>
      <p:boldItalic r:id="rId43"/>
    </p:embeddedFont>
    <p:embeddedFont>
      <p:font typeface="Impact" panose="020B0806030902050204" pitchFamily="34" charset="0"/>
      <p:regular r:id="rId44"/>
    </p:embeddedFont>
    <p:embeddedFont>
      <p:font typeface="Montserrat" panose="00000500000000000000" pitchFamily="2" charset="0"/>
      <p:regular r:id="rId45"/>
      <p:bold r:id="rId46"/>
      <p:italic r:id="rId47"/>
      <p:boldItalic r:id="rId48"/>
    </p:embeddedFont>
    <p:embeddedFont>
      <p:font typeface="Montserrat ExtraBold" panose="00000900000000000000" pitchFamily="2" charset="0"/>
      <p:bold r:id="rId49"/>
      <p:boldItalic r:id="rId50"/>
    </p:embeddedFont>
    <p:embeddedFont>
      <p:font typeface="Segoe UI Black" panose="020B0A02040204020203" pitchFamily="34" charset="0"/>
      <p:bold r:id="rId51"/>
      <p:boldItalic r:id="rId5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AB40"/>
    <a:srgbClr val="57C8EE"/>
    <a:srgbClr val="9ADEEC"/>
    <a:srgbClr val="FDB05F"/>
    <a:srgbClr val="006D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770A8BA-8D97-4029-81C0-E7EC0865CEBC}">
  <a:tblStyle styleId="{8770A8BA-8D97-4029-81C0-E7EC0865CEB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36" d="100"/>
          <a:sy n="136" d="100"/>
        </p:scale>
        <p:origin x="816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3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6.fntdata"/><Relationship Id="rId47" Type="http://schemas.openxmlformats.org/officeDocument/2006/relationships/font" Target="fonts/font11.fntdata"/><Relationship Id="rId50" Type="http://schemas.openxmlformats.org/officeDocument/2006/relationships/font" Target="fonts/font14.fntdata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8.fntdata"/><Relationship Id="rId52" Type="http://schemas.openxmlformats.org/officeDocument/2006/relationships/font" Target="fonts/font1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7.fntdata"/><Relationship Id="rId48" Type="http://schemas.openxmlformats.org/officeDocument/2006/relationships/font" Target="fonts/font12.fntdata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15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2.fntdata"/><Relationship Id="rId46" Type="http://schemas.openxmlformats.org/officeDocument/2006/relationships/font" Target="fonts/font10.fntdata"/><Relationship Id="rId20" Type="http://schemas.openxmlformats.org/officeDocument/2006/relationships/slide" Target="slides/slide19.xml"/><Relationship Id="rId41" Type="http://schemas.openxmlformats.org/officeDocument/2006/relationships/font" Target="fonts/font5.fntdata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49" Type="http://schemas.openxmlformats.org/officeDocument/2006/relationships/font" Target="fonts/font1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7f9262ee2f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" name="Google Shape;271;g7f9262ee2f_0_49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371487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>
          <a:extLst>
            <a:ext uri="{FF2B5EF4-FFF2-40B4-BE49-F238E27FC236}">
              <a16:creationId xmlns:a16="http://schemas.microsoft.com/office/drawing/2014/main" id="{2D46B5EA-D534-5280-62F0-7113B13358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7f9262ee2f_0_26269:notes">
            <a:extLst>
              <a:ext uri="{FF2B5EF4-FFF2-40B4-BE49-F238E27FC236}">
                <a16:creationId xmlns:a16="http://schemas.microsoft.com/office/drawing/2014/main" id="{2A68C1F0-4F3E-E48A-90E7-B2A0191E487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7f9262ee2f_0_26269:notes">
            <a:extLst>
              <a:ext uri="{FF2B5EF4-FFF2-40B4-BE49-F238E27FC236}">
                <a16:creationId xmlns:a16="http://schemas.microsoft.com/office/drawing/2014/main" id="{81C8AC92-7A9F-D1CB-222A-58E85EE89E6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50036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>
          <a:extLst>
            <a:ext uri="{FF2B5EF4-FFF2-40B4-BE49-F238E27FC236}">
              <a16:creationId xmlns:a16="http://schemas.microsoft.com/office/drawing/2014/main" id="{2D46B5EA-D534-5280-62F0-7113B13358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7f9262ee2f_0_26269:notes">
            <a:extLst>
              <a:ext uri="{FF2B5EF4-FFF2-40B4-BE49-F238E27FC236}">
                <a16:creationId xmlns:a16="http://schemas.microsoft.com/office/drawing/2014/main" id="{2A68C1F0-4F3E-E48A-90E7-B2A0191E487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7f9262ee2f_0_26269:notes">
            <a:extLst>
              <a:ext uri="{FF2B5EF4-FFF2-40B4-BE49-F238E27FC236}">
                <a16:creationId xmlns:a16="http://schemas.microsoft.com/office/drawing/2014/main" id="{81C8AC92-7A9F-D1CB-222A-58E85EE89E6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407080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>
          <a:extLst>
            <a:ext uri="{FF2B5EF4-FFF2-40B4-BE49-F238E27FC236}">
              <a16:creationId xmlns:a16="http://schemas.microsoft.com/office/drawing/2014/main" id="{2D46B5EA-D534-5280-62F0-7113B13358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7f9262ee2f_0_26269:notes">
            <a:extLst>
              <a:ext uri="{FF2B5EF4-FFF2-40B4-BE49-F238E27FC236}">
                <a16:creationId xmlns:a16="http://schemas.microsoft.com/office/drawing/2014/main" id="{2A68C1F0-4F3E-E48A-90E7-B2A0191E487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7f9262ee2f_0_26269:notes">
            <a:extLst>
              <a:ext uri="{FF2B5EF4-FFF2-40B4-BE49-F238E27FC236}">
                <a16:creationId xmlns:a16="http://schemas.microsoft.com/office/drawing/2014/main" id="{81C8AC92-7A9F-D1CB-222A-58E85EE89E6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605546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>
          <a:extLst>
            <a:ext uri="{FF2B5EF4-FFF2-40B4-BE49-F238E27FC236}">
              <a16:creationId xmlns:a16="http://schemas.microsoft.com/office/drawing/2014/main" id="{2D46B5EA-D534-5280-62F0-7113B13358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7f9262ee2f_0_26269:notes">
            <a:extLst>
              <a:ext uri="{FF2B5EF4-FFF2-40B4-BE49-F238E27FC236}">
                <a16:creationId xmlns:a16="http://schemas.microsoft.com/office/drawing/2014/main" id="{2A68C1F0-4F3E-E48A-90E7-B2A0191E487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7f9262ee2f_0_26269:notes">
            <a:extLst>
              <a:ext uri="{FF2B5EF4-FFF2-40B4-BE49-F238E27FC236}">
                <a16:creationId xmlns:a16="http://schemas.microsoft.com/office/drawing/2014/main" id="{81C8AC92-7A9F-D1CB-222A-58E85EE89E6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380836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>
          <a:extLst>
            <a:ext uri="{FF2B5EF4-FFF2-40B4-BE49-F238E27FC236}">
              <a16:creationId xmlns:a16="http://schemas.microsoft.com/office/drawing/2014/main" id="{2D46B5EA-D534-5280-62F0-7113B13358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7f9262ee2f_0_26269:notes">
            <a:extLst>
              <a:ext uri="{FF2B5EF4-FFF2-40B4-BE49-F238E27FC236}">
                <a16:creationId xmlns:a16="http://schemas.microsoft.com/office/drawing/2014/main" id="{2A68C1F0-4F3E-E48A-90E7-B2A0191E487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7f9262ee2f_0_26269:notes">
            <a:extLst>
              <a:ext uri="{FF2B5EF4-FFF2-40B4-BE49-F238E27FC236}">
                <a16:creationId xmlns:a16="http://schemas.microsoft.com/office/drawing/2014/main" id="{81C8AC92-7A9F-D1CB-222A-58E85EE89E6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802990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 dirty="0"/>
          </a:p>
        </p:txBody>
      </p:sp>
    </p:spTree>
    <p:extLst>
      <p:ext uri="{BB962C8B-B14F-4D97-AF65-F5344CB8AC3E}">
        <p14:creationId xmlns:p14="http://schemas.microsoft.com/office/powerpoint/2010/main" val="174916034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 dirty="0"/>
          </a:p>
        </p:txBody>
      </p:sp>
    </p:spTree>
    <p:extLst>
      <p:ext uri="{BB962C8B-B14F-4D97-AF65-F5344CB8AC3E}">
        <p14:creationId xmlns:p14="http://schemas.microsoft.com/office/powerpoint/2010/main" val="39131091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>
          <a:extLst>
            <a:ext uri="{FF2B5EF4-FFF2-40B4-BE49-F238E27FC236}">
              <a16:creationId xmlns:a16="http://schemas.microsoft.com/office/drawing/2014/main" id="{2D46B5EA-D534-5280-62F0-7113B13358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7f9262ee2f_0_26269:notes">
            <a:extLst>
              <a:ext uri="{FF2B5EF4-FFF2-40B4-BE49-F238E27FC236}">
                <a16:creationId xmlns:a16="http://schemas.microsoft.com/office/drawing/2014/main" id="{2A68C1F0-4F3E-E48A-90E7-B2A0191E487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7f9262ee2f_0_26269:notes">
            <a:extLst>
              <a:ext uri="{FF2B5EF4-FFF2-40B4-BE49-F238E27FC236}">
                <a16:creationId xmlns:a16="http://schemas.microsoft.com/office/drawing/2014/main" id="{81C8AC92-7A9F-D1CB-222A-58E85EE89E6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3520394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>
          <a:extLst>
            <a:ext uri="{FF2B5EF4-FFF2-40B4-BE49-F238E27FC236}">
              <a16:creationId xmlns:a16="http://schemas.microsoft.com/office/drawing/2014/main" id="{2D46B5EA-D534-5280-62F0-7113B13358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7f9262ee2f_0_26269:notes">
            <a:extLst>
              <a:ext uri="{FF2B5EF4-FFF2-40B4-BE49-F238E27FC236}">
                <a16:creationId xmlns:a16="http://schemas.microsoft.com/office/drawing/2014/main" id="{2A68C1F0-4F3E-E48A-90E7-B2A0191E487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7f9262ee2f_0_26269:notes">
            <a:extLst>
              <a:ext uri="{FF2B5EF4-FFF2-40B4-BE49-F238E27FC236}">
                <a16:creationId xmlns:a16="http://schemas.microsoft.com/office/drawing/2014/main" id="{81C8AC92-7A9F-D1CB-222A-58E85EE89E6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2627635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>
          <a:extLst>
            <a:ext uri="{FF2B5EF4-FFF2-40B4-BE49-F238E27FC236}">
              <a16:creationId xmlns:a16="http://schemas.microsoft.com/office/drawing/2014/main" id="{2D46B5EA-D534-5280-62F0-7113B13358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7f9262ee2f_0_26269:notes">
            <a:extLst>
              <a:ext uri="{FF2B5EF4-FFF2-40B4-BE49-F238E27FC236}">
                <a16:creationId xmlns:a16="http://schemas.microsoft.com/office/drawing/2014/main" id="{2A68C1F0-4F3E-E48A-90E7-B2A0191E487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7f9262ee2f_0_26269:notes">
            <a:extLst>
              <a:ext uri="{FF2B5EF4-FFF2-40B4-BE49-F238E27FC236}">
                <a16:creationId xmlns:a16="http://schemas.microsoft.com/office/drawing/2014/main" id="{81C8AC92-7A9F-D1CB-222A-58E85EE89E6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329403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7290233416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7290233416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7f9262ee2f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" name="Google Shape;271;g7f9262ee2f_0_49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021931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>
          <a:extLst>
            <a:ext uri="{FF2B5EF4-FFF2-40B4-BE49-F238E27FC236}">
              <a16:creationId xmlns:a16="http://schemas.microsoft.com/office/drawing/2014/main" id="{253F98B4-7957-B220-E068-E21AE37F9A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7f9262ee2f_0_49:notes">
            <a:extLst>
              <a:ext uri="{FF2B5EF4-FFF2-40B4-BE49-F238E27FC236}">
                <a16:creationId xmlns:a16="http://schemas.microsoft.com/office/drawing/2014/main" id="{951EC385-2FA6-A349-0C8F-32626BC2390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" name="Google Shape;271;g7f9262ee2f_0_49:notes">
            <a:extLst>
              <a:ext uri="{FF2B5EF4-FFF2-40B4-BE49-F238E27FC236}">
                <a16:creationId xmlns:a16="http://schemas.microsoft.com/office/drawing/2014/main" id="{F5AF88F4-C88C-70FE-C638-A6F8775D0DF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197346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>
          <a:extLst>
            <a:ext uri="{FF2B5EF4-FFF2-40B4-BE49-F238E27FC236}">
              <a16:creationId xmlns:a16="http://schemas.microsoft.com/office/drawing/2014/main" id="{253F98B4-7957-B220-E068-E21AE37F9A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7f9262ee2f_0_49:notes">
            <a:extLst>
              <a:ext uri="{FF2B5EF4-FFF2-40B4-BE49-F238E27FC236}">
                <a16:creationId xmlns:a16="http://schemas.microsoft.com/office/drawing/2014/main" id="{951EC385-2FA6-A349-0C8F-32626BC2390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" name="Google Shape;271;g7f9262ee2f_0_49:notes">
            <a:extLst>
              <a:ext uri="{FF2B5EF4-FFF2-40B4-BE49-F238E27FC236}">
                <a16:creationId xmlns:a16="http://schemas.microsoft.com/office/drawing/2014/main" id="{F5AF88F4-C88C-70FE-C638-A6F8775D0DF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763813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9E9971-AB12-4A42-BB6C-7EB661A38F02}" type="slidenum">
              <a:rPr lang="en-MY" smtClean="0"/>
              <a:t>9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7005201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>
          <a:extLst>
            <a:ext uri="{FF2B5EF4-FFF2-40B4-BE49-F238E27FC236}">
              <a16:creationId xmlns:a16="http://schemas.microsoft.com/office/drawing/2014/main" id="{2D46B5EA-D534-5280-62F0-7113B13358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7f9262ee2f_0_26269:notes">
            <a:extLst>
              <a:ext uri="{FF2B5EF4-FFF2-40B4-BE49-F238E27FC236}">
                <a16:creationId xmlns:a16="http://schemas.microsoft.com/office/drawing/2014/main" id="{2A68C1F0-4F3E-E48A-90E7-B2A0191E487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7f9262ee2f_0_26269:notes">
            <a:extLst>
              <a:ext uri="{FF2B5EF4-FFF2-40B4-BE49-F238E27FC236}">
                <a16:creationId xmlns:a16="http://schemas.microsoft.com/office/drawing/2014/main" id="{81C8AC92-7A9F-D1CB-222A-58E85EE89E6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103481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>
          <a:extLst>
            <a:ext uri="{FF2B5EF4-FFF2-40B4-BE49-F238E27FC236}">
              <a16:creationId xmlns:a16="http://schemas.microsoft.com/office/drawing/2014/main" id="{2D46B5EA-D534-5280-62F0-7113B13358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7f9262ee2f_0_26269:notes">
            <a:extLst>
              <a:ext uri="{FF2B5EF4-FFF2-40B4-BE49-F238E27FC236}">
                <a16:creationId xmlns:a16="http://schemas.microsoft.com/office/drawing/2014/main" id="{2A68C1F0-4F3E-E48A-90E7-B2A0191E487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7f9262ee2f_0_26269:notes">
            <a:extLst>
              <a:ext uri="{FF2B5EF4-FFF2-40B4-BE49-F238E27FC236}">
                <a16:creationId xmlns:a16="http://schemas.microsoft.com/office/drawing/2014/main" id="{81C8AC92-7A9F-D1CB-222A-58E85EE89E6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697167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>
          <a:extLst>
            <a:ext uri="{FF2B5EF4-FFF2-40B4-BE49-F238E27FC236}">
              <a16:creationId xmlns:a16="http://schemas.microsoft.com/office/drawing/2014/main" id="{2D46B5EA-D534-5280-62F0-7113B13358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7f9262ee2f_0_26269:notes">
            <a:extLst>
              <a:ext uri="{FF2B5EF4-FFF2-40B4-BE49-F238E27FC236}">
                <a16:creationId xmlns:a16="http://schemas.microsoft.com/office/drawing/2014/main" id="{2A68C1F0-4F3E-E48A-90E7-B2A0191E487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7f9262ee2f_0_26269:notes">
            <a:extLst>
              <a:ext uri="{FF2B5EF4-FFF2-40B4-BE49-F238E27FC236}">
                <a16:creationId xmlns:a16="http://schemas.microsoft.com/office/drawing/2014/main" id="{81C8AC92-7A9F-D1CB-222A-58E85EE89E6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732262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>
          <a:extLst>
            <a:ext uri="{FF2B5EF4-FFF2-40B4-BE49-F238E27FC236}">
              <a16:creationId xmlns:a16="http://schemas.microsoft.com/office/drawing/2014/main" id="{2D46B5EA-D534-5280-62F0-7113B13358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7f9262ee2f_0_26269:notes">
            <a:extLst>
              <a:ext uri="{FF2B5EF4-FFF2-40B4-BE49-F238E27FC236}">
                <a16:creationId xmlns:a16="http://schemas.microsoft.com/office/drawing/2014/main" id="{2A68C1F0-4F3E-E48A-90E7-B2A0191E487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7f9262ee2f_0_26269:notes">
            <a:extLst>
              <a:ext uri="{FF2B5EF4-FFF2-40B4-BE49-F238E27FC236}">
                <a16:creationId xmlns:a16="http://schemas.microsoft.com/office/drawing/2014/main" id="{81C8AC92-7A9F-D1CB-222A-58E85EE89E6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697260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5"/>
          <p:cNvSpPr txBox="1">
            <a:spLocks noGrp="1"/>
          </p:cNvSpPr>
          <p:nvPr>
            <p:ph type="title"/>
          </p:nvPr>
        </p:nvSpPr>
        <p:spPr>
          <a:xfrm>
            <a:off x="938500" y="445025"/>
            <a:ext cx="4629300" cy="94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0" name="Google Shape;20;p5"/>
          <p:cNvSpPr txBox="1">
            <a:spLocks noGrp="1"/>
          </p:cNvSpPr>
          <p:nvPr>
            <p:ph type="body" idx="1"/>
          </p:nvPr>
        </p:nvSpPr>
        <p:spPr>
          <a:xfrm>
            <a:off x="938500" y="1659275"/>
            <a:ext cx="3186900" cy="276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 sz="1400">
                <a:solidFill>
                  <a:schemeClr val="lt1"/>
                </a:solidFill>
              </a:defRPr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body" idx="2"/>
          </p:nvPr>
        </p:nvSpPr>
        <p:spPr>
          <a:xfrm>
            <a:off x="5037525" y="1659275"/>
            <a:ext cx="3186900" cy="276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 sz="1400">
                <a:solidFill>
                  <a:schemeClr val="lt1"/>
                </a:solidFill>
              </a:defRPr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Bullet Points">
  <p:cSld name="CAPTION_ONLY_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3"/>
          <p:cNvSpPr txBox="1">
            <a:spLocks noGrp="1"/>
          </p:cNvSpPr>
          <p:nvPr>
            <p:ph type="title"/>
          </p:nvPr>
        </p:nvSpPr>
        <p:spPr>
          <a:xfrm>
            <a:off x="938500" y="445025"/>
            <a:ext cx="5735700" cy="94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3" name="Google Shape;43;p13"/>
          <p:cNvSpPr txBox="1">
            <a:spLocks noGrp="1"/>
          </p:cNvSpPr>
          <p:nvPr>
            <p:ph type="body" idx="1"/>
          </p:nvPr>
        </p:nvSpPr>
        <p:spPr>
          <a:xfrm>
            <a:off x="938500" y="1246025"/>
            <a:ext cx="7172100" cy="303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162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50"/>
              <a:buChar char="●"/>
              <a:defRPr sz="1150">
                <a:solidFill>
                  <a:schemeClr val="lt1"/>
                </a:solidFill>
              </a:defRPr>
            </a:lvl1pPr>
            <a:lvl2pPr marL="914400" lvl="1" indent="-301625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50"/>
              <a:buChar char="○"/>
              <a:defRPr sz="1150">
                <a:solidFill>
                  <a:schemeClr val="lt1"/>
                </a:solidFill>
              </a:defRPr>
            </a:lvl2pPr>
            <a:lvl3pPr marL="1371600" lvl="2" indent="-301625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50"/>
              <a:buChar char="■"/>
              <a:defRPr sz="1150">
                <a:solidFill>
                  <a:schemeClr val="lt1"/>
                </a:solidFill>
              </a:defRPr>
            </a:lvl3pPr>
            <a:lvl4pPr marL="1828800" lvl="3" indent="-301625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50"/>
              <a:buChar char="●"/>
              <a:defRPr sz="1150">
                <a:solidFill>
                  <a:schemeClr val="lt1"/>
                </a:solidFill>
              </a:defRPr>
            </a:lvl4pPr>
            <a:lvl5pPr marL="2286000" lvl="4" indent="-301625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50"/>
              <a:buChar char="○"/>
              <a:defRPr sz="1150">
                <a:solidFill>
                  <a:schemeClr val="lt1"/>
                </a:solidFill>
              </a:defRPr>
            </a:lvl5pPr>
            <a:lvl6pPr marL="2743200" lvl="5" indent="-301625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50"/>
              <a:buChar char="■"/>
              <a:defRPr sz="1150">
                <a:solidFill>
                  <a:schemeClr val="lt1"/>
                </a:solidFill>
              </a:defRPr>
            </a:lvl6pPr>
            <a:lvl7pPr marL="3200400" lvl="6" indent="-301625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50"/>
              <a:buChar char="●"/>
              <a:defRPr sz="1150">
                <a:solidFill>
                  <a:schemeClr val="lt1"/>
                </a:solidFill>
              </a:defRPr>
            </a:lvl7pPr>
            <a:lvl8pPr marL="3657600" lvl="7" indent="-301625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50"/>
              <a:buChar char="○"/>
              <a:defRPr sz="1150">
                <a:solidFill>
                  <a:schemeClr val="lt1"/>
                </a:solidFill>
              </a:defRPr>
            </a:lvl8pPr>
            <a:lvl9pPr marL="4114800" lvl="8" indent="-301625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150"/>
              <a:buChar char="■"/>
              <a:defRPr sz="115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ext">
  <p:cSld name="TITLE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9"/>
          <p:cNvSpPr txBox="1">
            <a:spLocks noGrp="1"/>
          </p:cNvSpPr>
          <p:nvPr>
            <p:ph type="ctrTitle"/>
          </p:nvPr>
        </p:nvSpPr>
        <p:spPr>
          <a:xfrm>
            <a:off x="1273500" y="1369000"/>
            <a:ext cx="6597000" cy="210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None/>
              <a:defRPr sz="450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 b="1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 b="1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 b="1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 b="1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 b="1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 b="1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 b="1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 b="1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6" name="Google Shape;76;p19"/>
          <p:cNvSpPr txBox="1">
            <a:spLocks noGrp="1"/>
          </p:cNvSpPr>
          <p:nvPr>
            <p:ph type="subTitle" idx="1"/>
          </p:nvPr>
        </p:nvSpPr>
        <p:spPr>
          <a:xfrm>
            <a:off x="2481900" y="2519525"/>
            <a:ext cx="4180200" cy="46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title"/>
          </p:nvPr>
        </p:nvSpPr>
        <p:spPr>
          <a:xfrm>
            <a:off x="938500" y="445025"/>
            <a:ext cx="4629300" cy="94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body" idx="1"/>
          </p:nvPr>
        </p:nvSpPr>
        <p:spPr>
          <a:xfrm>
            <a:off x="938500" y="1659275"/>
            <a:ext cx="4946400" cy="276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 sz="1400">
                <a:solidFill>
                  <a:schemeClr val="lt1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237582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99139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0D1B5-E54C-483D-875E-4F3B8FBFD761}" type="datetimeFigureOut">
              <a:rPr lang="en-MY" smtClean="0"/>
              <a:t>23/3/2024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F5CEB-3D9D-4150-B398-70E28F3DD572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7478864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 ExtraBold"/>
              <a:buNone/>
              <a:defRPr sz="280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Char char="●"/>
              <a:defRPr sz="18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ontserrat"/>
              <a:buChar char="■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  <p:sldLayoutId id="2147483658" r:id="rId2"/>
    <p:sldLayoutId id="2147483659" r:id="rId3"/>
    <p:sldLayoutId id="2147483665" r:id="rId4"/>
    <p:sldLayoutId id="2147483685" r:id="rId5"/>
    <p:sldLayoutId id="2147483686" r:id="rId6"/>
    <p:sldLayoutId id="2147483687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3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microsoft.com/office/2007/relationships/hdphoto" Target="../media/hdphoto2.wdp"/><Relationship Id="rId5" Type="http://schemas.openxmlformats.org/officeDocument/2006/relationships/image" Target="../media/image10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jpeg"/><Relationship Id="rId12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11" Type="http://schemas.microsoft.com/office/2007/relationships/hdphoto" Target="../media/hdphoto5.wdp"/><Relationship Id="rId5" Type="http://schemas.openxmlformats.org/officeDocument/2006/relationships/image" Target="../media/image22.jpeg"/><Relationship Id="rId10" Type="http://schemas.openxmlformats.org/officeDocument/2006/relationships/image" Target="../media/image26.png"/><Relationship Id="rId4" Type="http://schemas.openxmlformats.org/officeDocument/2006/relationships/image" Target="../media/image21.jpeg"/><Relationship Id="rId9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49"/>
          <p:cNvSpPr txBox="1">
            <a:spLocks noGrp="1"/>
          </p:cNvSpPr>
          <p:nvPr>
            <p:ph type="ctrTitle"/>
          </p:nvPr>
        </p:nvSpPr>
        <p:spPr>
          <a:xfrm>
            <a:off x="202016" y="2146176"/>
            <a:ext cx="8739962" cy="9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/>
              <a:t>SAMBUTAN HARI ANGGOTA BOMBA SEDUNIA 2024</a:t>
            </a:r>
            <a:br>
              <a:rPr lang="en-US" sz="2400" dirty="0"/>
            </a:br>
            <a:r>
              <a:rPr lang="en-US" sz="2400" b="0" dirty="0">
                <a:solidFill>
                  <a:srgbClr val="FFAB40"/>
                </a:solidFill>
              </a:rPr>
              <a:t>(</a:t>
            </a:r>
            <a:r>
              <a:rPr lang="en-US" sz="2400" dirty="0">
                <a:solidFill>
                  <a:srgbClr val="FFAB40"/>
                </a:solidFill>
              </a:rPr>
              <a:t>WORLD FIREFIGHTER’S DAY</a:t>
            </a:r>
            <a:r>
              <a:rPr lang="en-US" sz="2400" b="0" dirty="0">
                <a:solidFill>
                  <a:srgbClr val="FFAB40"/>
                </a:solidFill>
              </a:rPr>
              <a:t>)</a:t>
            </a:r>
            <a:r>
              <a:rPr lang="en-US" sz="2400" dirty="0">
                <a:solidFill>
                  <a:srgbClr val="FFAB40"/>
                </a:solidFill>
              </a:rPr>
              <a:t> </a:t>
            </a:r>
            <a:endParaRPr sz="2400" dirty="0">
              <a:solidFill>
                <a:srgbClr val="FFAB40"/>
              </a:solidFill>
            </a:endParaRPr>
          </a:p>
        </p:txBody>
      </p:sp>
      <p:sp>
        <p:nvSpPr>
          <p:cNvPr id="274" name="Google Shape;274;p49"/>
          <p:cNvSpPr txBox="1">
            <a:spLocks noGrp="1"/>
          </p:cNvSpPr>
          <p:nvPr>
            <p:ph type="subTitle" idx="1"/>
          </p:nvPr>
        </p:nvSpPr>
        <p:spPr>
          <a:xfrm>
            <a:off x="1070261" y="3338472"/>
            <a:ext cx="7003473" cy="46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/>
              <a:t>JABATAN BOMBA DAN PENYELAMAT MALAYSIA </a:t>
            </a:r>
            <a:endParaRPr sz="1800" b="1" dirty="0"/>
          </a:p>
        </p:txBody>
      </p:sp>
      <p:cxnSp>
        <p:nvCxnSpPr>
          <p:cNvPr id="275" name="Google Shape;275;p49"/>
          <p:cNvCxnSpPr/>
          <p:nvPr/>
        </p:nvCxnSpPr>
        <p:spPr>
          <a:xfrm>
            <a:off x="3190497" y="3019470"/>
            <a:ext cx="276300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5400000" algn="bl" rotWithShape="0">
              <a:srgbClr val="FFFFFF">
                <a:alpha val="50000"/>
              </a:srgbClr>
            </a:outerShdw>
          </a:effectLst>
        </p:spPr>
      </p:cxnSp>
      <p:pic>
        <p:nvPicPr>
          <p:cNvPr id="2" name="Picture 1" descr="A picture containing text, cup, lamp&#10;&#10;Description automatically generated">
            <a:extLst>
              <a:ext uri="{FF2B5EF4-FFF2-40B4-BE49-F238E27FC236}">
                <a16:creationId xmlns:a16="http://schemas.microsoft.com/office/drawing/2014/main" id="{BB7A7ECF-1CB9-82C5-FD5F-B001300030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1395" y="313981"/>
            <a:ext cx="1350335" cy="1812860"/>
          </a:xfrm>
          <a:prstGeom prst="rect">
            <a:avLst/>
          </a:prstGeom>
        </p:spPr>
      </p:pic>
      <p:pic>
        <p:nvPicPr>
          <p:cNvPr id="13" name="Picture 2" descr="C:\Users\user 1\Desktop\Sedia-Menyelamat-999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6400" y="4226487"/>
            <a:ext cx="1862857" cy="875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itle 3"/>
          <p:cNvSpPr txBox="1">
            <a:spLocks/>
          </p:cNvSpPr>
          <p:nvPr/>
        </p:nvSpPr>
        <p:spPr>
          <a:xfrm>
            <a:off x="-1335498" y="4000939"/>
            <a:ext cx="11464120" cy="465595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r>
              <a:rPr lang="ms-MY" sz="1400" dirty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Black" pitchFamily="34" charset="0"/>
                <a:ea typeface="Segoe UI Black" pitchFamily="34" charset="0"/>
                <a:cs typeface="Segoe UI Black" pitchFamily="34" charset="0"/>
              </a:rPr>
              <a:t>“CEPAT DAN MESRA” </a:t>
            </a:r>
            <a:br>
              <a:rPr lang="ms-MY" sz="1400" dirty="0">
                <a:ln w="24500" cmpd="dbl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Black" pitchFamily="34" charset="0"/>
                <a:ea typeface="Segoe UI Black" pitchFamily="34" charset="0"/>
                <a:cs typeface="Segoe UI Black" pitchFamily="34" charset="0"/>
              </a:rPr>
            </a:br>
            <a:endParaRPr lang="ms-MY" sz="1400" dirty="0">
              <a:ln w="24500" cmpd="dbl">
                <a:solidFill>
                  <a:schemeClr val="bg1"/>
                </a:solidFill>
                <a:prstDash val="solid"/>
                <a:miter lim="800000"/>
              </a:ln>
              <a:solidFill>
                <a:schemeClr val="accent4">
                  <a:lumMod val="7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egoe UI Black" pitchFamily="34" charset="0"/>
              <a:ea typeface="Segoe UI Black" pitchFamily="34" charset="0"/>
              <a:cs typeface="Segoe UI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20131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226" y="1078262"/>
            <a:ext cx="8716298" cy="397727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1226" y="45415"/>
            <a:ext cx="7675865" cy="994172"/>
          </a:xfrm>
        </p:spPr>
        <p:txBody>
          <a:bodyPr>
            <a:normAutofit fontScale="90000"/>
          </a:bodyPr>
          <a:lstStyle/>
          <a:p>
            <a:r>
              <a:rPr lang="en-MY" sz="2700" b="1" u="sng" dirty="0"/>
              <a:t>LOKASI STAGING KAWALAN KEHORMATAN  – JALAN MASUK KE JALAN SUNWAY OHSEN 2</a:t>
            </a:r>
          </a:p>
        </p:txBody>
      </p:sp>
      <p:sp>
        <p:nvSpPr>
          <p:cNvPr id="6" name="Shape 161"/>
          <p:cNvSpPr/>
          <p:nvPr/>
        </p:nvSpPr>
        <p:spPr>
          <a:xfrm>
            <a:off x="2589551" y="2231378"/>
            <a:ext cx="648891" cy="285750"/>
          </a:xfrm>
          <a:prstGeom prst="rect">
            <a:avLst/>
          </a:prstGeom>
          <a:solidFill>
            <a:srgbClr val="003300">
              <a:alpha val="59607"/>
            </a:srgbClr>
          </a:solidFill>
          <a:ln w="38100" cap="flat" cmpd="sng">
            <a:solidFill>
              <a:schemeClr val="bg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68569" tIns="34275" rIns="68569" bIns="34275" anchor="ctr" anchorCtr="0">
            <a:noAutofit/>
          </a:bodyPr>
          <a:lstStyle/>
          <a:p>
            <a:pPr algn="ctr">
              <a:buSzPct val="25000"/>
            </a:pPr>
            <a:r>
              <a:rPr lang="en-MY" sz="900" b="1" dirty="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PENTAS UTAMA</a:t>
            </a:r>
          </a:p>
        </p:txBody>
      </p:sp>
      <p:cxnSp>
        <p:nvCxnSpPr>
          <p:cNvPr id="21" name="Straight Arrow Connector 20"/>
          <p:cNvCxnSpPr/>
          <p:nvPr/>
        </p:nvCxnSpPr>
        <p:spPr>
          <a:xfrm flipH="1">
            <a:off x="3833874" y="2095627"/>
            <a:ext cx="669851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" name="Group 32"/>
          <p:cNvGrpSpPr/>
          <p:nvPr/>
        </p:nvGrpSpPr>
        <p:grpSpPr>
          <a:xfrm>
            <a:off x="2382665" y="2042333"/>
            <a:ext cx="1062663" cy="143654"/>
            <a:chOff x="3176887" y="2723110"/>
            <a:chExt cx="1416884" cy="191539"/>
          </a:xfrm>
        </p:grpSpPr>
        <p:sp>
          <p:nvSpPr>
            <p:cNvPr id="5" name="Rectangle 4"/>
            <p:cNvSpPr/>
            <p:nvPr/>
          </p:nvSpPr>
          <p:spPr>
            <a:xfrm>
              <a:off x="3176887" y="2723110"/>
              <a:ext cx="1416884" cy="191539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 sz="1050"/>
            </a:p>
          </p:txBody>
        </p:sp>
        <p:grpSp>
          <p:nvGrpSpPr>
            <p:cNvPr id="22" name="Group 21"/>
            <p:cNvGrpSpPr/>
            <p:nvPr/>
          </p:nvGrpSpPr>
          <p:grpSpPr>
            <a:xfrm rot="5400000">
              <a:off x="3878823" y="2215988"/>
              <a:ext cx="54001" cy="1258442"/>
              <a:chOff x="6297245" y="3157867"/>
              <a:chExt cx="54001" cy="1258442"/>
            </a:xfrm>
          </p:grpSpPr>
          <p:cxnSp>
            <p:nvCxnSpPr>
              <p:cNvPr id="23" name="Straight Connector 22"/>
              <p:cNvCxnSpPr/>
              <p:nvPr/>
            </p:nvCxnSpPr>
            <p:spPr>
              <a:xfrm rot="16200000" flipH="1" flipV="1">
                <a:off x="5671957" y="3783157"/>
                <a:ext cx="1258440" cy="7863"/>
              </a:xfrm>
              <a:prstGeom prst="line">
                <a:avLst/>
              </a:prstGeom>
              <a:ln w="38100">
                <a:solidFill>
                  <a:srgbClr val="FF000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/>
            </p:nvCxnSpPr>
            <p:spPr>
              <a:xfrm rot="16200000" flipH="1">
                <a:off x="5722025" y="3787088"/>
                <a:ext cx="1258441" cy="0"/>
              </a:xfrm>
              <a:prstGeom prst="line">
                <a:avLst/>
              </a:prstGeom>
              <a:ln w="38100">
                <a:solidFill>
                  <a:srgbClr val="FF000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1" name="Straight Connector 30"/>
            <p:cNvCxnSpPr/>
            <p:nvPr/>
          </p:nvCxnSpPr>
          <p:spPr>
            <a:xfrm flipH="1" flipV="1">
              <a:off x="3276589" y="2765816"/>
              <a:ext cx="1258440" cy="7863"/>
            </a:xfrm>
            <a:prstGeom prst="line">
              <a:avLst/>
            </a:prstGeom>
            <a:ln w="38100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TextBox 33"/>
          <p:cNvSpPr txBox="1"/>
          <p:nvPr/>
        </p:nvSpPr>
        <p:spPr>
          <a:xfrm>
            <a:off x="3083422" y="1573314"/>
            <a:ext cx="18245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MY" sz="1200" b="1" dirty="0">
                <a:solidFill>
                  <a:srgbClr val="FFFF00"/>
                </a:solidFill>
              </a:rPr>
              <a:t>120 METER / 394 KAKI</a:t>
            </a:r>
          </a:p>
        </p:txBody>
      </p:sp>
      <p:cxnSp>
        <p:nvCxnSpPr>
          <p:cNvPr id="35" name="Straight Arrow Connector 34"/>
          <p:cNvCxnSpPr/>
          <p:nvPr/>
        </p:nvCxnSpPr>
        <p:spPr>
          <a:xfrm flipH="1">
            <a:off x="2904815" y="1865903"/>
            <a:ext cx="1773464" cy="10797"/>
          </a:xfrm>
          <a:prstGeom prst="straightConnector1">
            <a:avLst/>
          </a:prstGeom>
          <a:ln w="38100">
            <a:solidFill>
              <a:srgbClr val="FFFF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7" name="Group 36"/>
          <p:cNvGrpSpPr/>
          <p:nvPr/>
        </p:nvGrpSpPr>
        <p:grpSpPr>
          <a:xfrm rot="5400000">
            <a:off x="4039509" y="2663643"/>
            <a:ext cx="1062663" cy="143654"/>
            <a:chOff x="3176887" y="2723110"/>
            <a:chExt cx="1416884" cy="191539"/>
          </a:xfrm>
        </p:grpSpPr>
        <p:sp>
          <p:nvSpPr>
            <p:cNvPr id="38" name="Rectangle 37"/>
            <p:cNvSpPr/>
            <p:nvPr/>
          </p:nvSpPr>
          <p:spPr>
            <a:xfrm>
              <a:off x="3176887" y="2723110"/>
              <a:ext cx="1416884" cy="191539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 sz="1050"/>
            </a:p>
          </p:txBody>
        </p:sp>
        <p:grpSp>
          <p:nvGrpSpPr>
            <p:cNvPr id="39" name="Group 38"/>
            <p:cNvGrpSpPr/>
            <p:nvPr/>
          </p:nvGrpSpPr>
          <p:grpSpPr>
            <a:xfrm rot="5400000">
              <a:off x="3878823" y="2215988"/>
              <a:ext cx="54001" cy="1258442"/>
              <a:chOff x="6297245" y="3157867"/>
              <a:chExt cx="54001" cy="1258442"/>
            </a:xfrm>
          </p:grpSpPr>
          <p:cxnSp>
            <p:nvCxnSpPr>
              <p:cNvPr id="41" name="Straight Connector 40"/>
              <p:cNvCxnSpPr/>
              <p:nvPr/>
            </p:nvCxnSpPr>
            <p:spPr>
              <a:xfrm rot="16200000" flipH="1" flipV="1">
                <a:off x="5671957" y="3783157"/>
                <a:ext cx="1258440" cy="7863"/>
              </a:xfrm>
              <a:prstGeom prst="line">
                <a:avLst/>
              </a:prstGeom>
              <a:ln w="38100">
                <a:solidFill>
                  <a:srgbClr val="FF000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/>
              <p:cNvCxnSpPr/>
              <p:nvPr/>
            </p:nvCxnSpPr>
            <p:spPr>
              <a:xfrm rot="16200000" flipH="1">
                <a:off x="5722025" y="3787088"/>
                <a:ext cx="1258441" cy="0"/>
              </a:xfrm>
              <a:prstGeom prst="line">
                <a:avLst/>
              </a:prstGeom>
              <a:ln w="38100">
                <a:solidFill>
                  <a:srgbClr val="FF000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0" name="Straight Connector 39"/>
            <p:cNvCxnSpPr/>
            <p:nvPr/>
          </p:nvCxnSpPr>
          <p:spPr>
            <a:xfrm flipH="1" flipV="1">
              <a:off x="3276589" y="2765816"/>
              <a:ext cx="1258440" cy="7863"/>
            </a:xfrm>
            <a:prstGeom prst="line">
              <a:avLst/>
            </a:prstGeom>
            <a:ln w="38100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Picture 2" descr="A picture containing text, cup, lamp&#10;&#10;Description automatically generated">
            <a:extLst>
              <a:ext uri="{FF2B5EF4-FFF2-40B4-BE49-F238E27FC236}">
                <a16:creationId xmlns:a16="http://schemas.microsoft.com/office/drawing/2014/main" id="{E21330E1-7DA2-E002-35D0-AE453C899A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5166" y="39947"/>
            <a:ext cx="516160" cy="692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8624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77092"/>
            <a:ext cx="7017836" cy="994172"/>
          </a:xfrm>
        </p:spPr>
        <p:txBody>
          <a:bodyPr>
            <a:normAutofit/>
          </a:bodyPr>
          <a:lstStyle/>
          <a:p>
            <a:pPr algn="ctr"/>
            <a:r>
              <a:rPr lang="en-MY" sz="2400" b="1" u="sng" dirty="0"/>
              <a:t>LOKASI STAGING DETACHMENT – SEPANJANG JALAN SUNWAY OHSEN 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12069"/>
            <a:ext cx="7886700" cy="3263504"/>
          </a:xfrm>
        </p:spPr>
        <p:txBody>
          <a:bodyPr/>
          <a:lstStyle/>
          <a:p>
            <a:endParaRPr lang="en-MY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1093" r="8791"/>
          <a:stretch/>
        </p:blipFill>
        <p:spPr>
          <a:xfrm>
            <a:off x="790575" y="873883"/>
            <a:ext cx="7885652" cy="42124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Rectangle 7"/>
          <p:cNvSpPr/>
          <p:nvPr/>
        </p:nvSpPr>
        <p:spPr>
          <a:xfrm>
            <a:off x="7877175" y="1868055"/>
            <a:ext cx="142875" cy="295275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sz="1050"/>
          </a:p>
        </p:txBody>
      </p:sp>
      <p:sp>
        <p:nvSpPr>
          <p:cNvPr id="9" name="Rectangle 8"/>
          <p:cNvSpPr/>
          <p:nvPr/>
        </p:nvSpPr>
        <p:spPr>
          <a:xfrm>
            <a:off x="7877175" y="2215086"/>
            <a:ext cx="142875" cy="295275"/>
          </a:xfrm>
          <a:prstGeom prst="rect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sz="1050"/>
          </a:p>
        </p:txBody>
      </p:sp>
      <p:sp>
        <p:nvSpPr>
          <p:cNvPr id="10" name="Rectangle 9"/>
          <p:cNvSpPr/>
          <p:nvPr/>
        </p:nvSpPr>
        <p:spPr>
          <a:xfrm rot="772774">
            <a:off x="7817276" y="2595797"/>
            <a:ext cx="142875" cy="295275"/>
          </a:xfrm>
          <a:prstGeom prst="rect">
            <a:avLst/>
          </a:prstGeom>
          <a:solidFill>
            <a:srgbClr val="92D05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sz="1050"/>
          </a:p>
        </p:txBody>
      </p:sp>
      <p:sp>
        <p:nvSpPr>
          <p:cNvPr id="11" name="Rectangle 10"/>
          <p:cNvSpPr/>
          <p:nvPr/>
        </p:nvSpPr>
        <p:spPr>
          <a:xfrm rot="1189080">
            <a:off x="7700015" y="2928920"/>
            <a:ext cx="142875" cy="295275"/>
          </a:xfrm>
          <a:prstGeom prst="rect">
            <a:avLst/>
          </a:prstGeom>
          <a:solidFill>
            <a:srgbClr val="00B0F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sz="1050"/>
          </a:p>
        </p:txBody>
      </p:sp>
      <p:sp>
        <p:nvSpPr>
          <p:cNvPr id="12" name="Rectangle 11"/>
          <p:cNvSpPr/>
          <p:nvPr/>
        </p:nvSpPr>
        <p:spPr>
          <a:xfrm rot="1189080">
            <a:off x="7588049" y="3282845"/>
            <a:ext cx="142875" cy="295275"/>
          </a:xfrm>
          <a:prstGeom prst="rect">
            <a:avLst/>
          </a:prstGeom>
          <a:solidFill>
            <a:srgbClr val="0070C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sz="1050"/>
          </a:p>
        </p:txBody>
      </p:sp>
      <p:sp>
        <p:nvSpPr>
          <p:cNvPr id="13" name="Rectangle 12"/>
          <p:cNvSpPr/>
          <p:nvPr/>
        </p:nvSpPr>
        <p:spPr>
          <a:xfrm rot="5400000">
            <a:off x="7309912" y="3517397"/>
            <a:ext cx="142875" cy="295275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sz="1050"/>
          </a:p>
        </p:txBody>
      </p:sp>
      <p:sp>
        <p:nvSpPr>
          <p:cNvPr id="15" name="Rectangle 14"/>
          <p:cNvSpPr/>
          <p:nvPr/>
        </p:nvSpPr>
        <p:spPr>
          <a:xfrm rot="5400000">
            <a:off x="6900681" y="3517397"/>
            <a:ext cx="142875" cy="295275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sz="1050"/>
          </a:p>
        </p:txBody>
      </p:sp>
      <p:sp>
        <p:nvSpPr>
          <p:cNvPr id="16" name="Rectangle 15"/>
          <p:cNvSpPr/>
          <p:nvPr/>
        </p:nvSpPr>
        <p:spPr>
          <a:xfrm rot="5400000">
            <a:off x="6524444" y="3517397"/>
            <a:ext cx="142875" cy="295275"/>
          </a:xfrm>
          <a:prstGeom prst="rect">
            <a:avLst/>
          </a:prstGeom>
          <a:solidFill>
            <a:srgbClr val="92D05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sz="1050"/>
          </a:p>
        </p:txBody>
      </p:sp>
      <p:sp>
        <p:nvSpPr>
          <p:cNvPr id="17" name="Rectangle 16"/>
          <p:cNvSpPr/>
          <p:nvPr/>
        </p:nvSpPr>
        <p:spPr>
          <a:xfrm rot="5400000">
            <a:off x="6188689" y="3517397"/>
            <a:ext cx="142875" cy="295275"/>
          </a:xfrm>
          <a:prstGeom prst="rect">
            <a:avLst/>
          </a:prstGeom>
          <a:solidFill>
            <a:srgbClr val="00B05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sz="1050"/>
          </a:p>
        </p:txBody>
      </p:sp>
      <p:sp>
        <p:nvSpPr>
          <p:cNvPr id="20" name="Rectangle 19"/>
          <p:cNvSpPr/>
          <p:nvPr/>
        </p:nvSpPr>
        <p:spPr>
          <a:xfrm rot="5400000">
            <a:off x="7543659" y="1501343"/>
            <a:ext cx="142875" cy="295275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sz="1050"/>
          </a:p>
        </p:txBody>
      </p:sp>
      <p:grpSp>
        <p:nvGrpSpPr>
          <p:cNvPr id="23" name="Group 22"/>
          <p:cNvGrpSpPr/>
          <p:nvPr/>
        </p:nvGrpSpPr>
        <p:grpSpPr>
          <a:xfrm>
            <a:off x="6175590" y="1734993"/>
            <a:ext cx="648891" cy="627731"/>
            <a:chOff x="5453350" y="4724400"/>
            <a:chExt cx="865188" cy="836975"/>
          </a:xfrm>
        </p:grpSpPr>
        <p:sp>
          <p:nvSpPr>
            <p:cNvPr id="24" name="Shape 161"/>
            <p:cNvSpPr/>
            <p:nvPr/>
          </p:nvSpPr>
          <p:spPr>
            <a:xfrm>
              <a:off x="5453350" y="5180375"/>
              <a:ext cx="865188" cy="381000"/>
            </a:xfrm>
            <a:prstGeom prst="rect">
              <a:avLst/>
            </a:prstGeom>
            <a:solidFill>
              <a:srgbClr val="003300">
                <a:alpha val="59607"/>
              </a:srgbClr>
            </a:solidFill>
            <a:ln w="381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68569" tIns="34275" rIns="68569" bIns="34275" anchor="ctr" anchorCtr="0">
              <a:noAutofit/>
            </a:bodyPr>
            <a:lstStyle/>
            <a:p>
              <a:pPr algn="ctr">
                <a:buSzPct val="25000"/>
              </a:pPr>
              <a:r>
                <a:rPr lang="en-MY" sz="900" b="1" dirty="0">
                  <a:solidFill>
                    <a:srgbClr val="FFFF00"/>
                  </a:solidFill>
                  <a:latin typeface="Calibri"/>
                  <a:ea typeface="Calibri"/>
                  <a:cs typeface="Calibri"/>
                  <a:sym typeface="Calibri"/>
                </a:rPr>
                <a:t>PENTAS UTAMA</a:t>
              </a:r>
            </a:p>
          </p:txBody>
        </p:sp>
        <p:cxnSp>
          <p:nvCxnSpPr>
            <p:cNvPr id="25" name="Straight Arrow Connector 24"/>
            <p:cNvCxnSpPr>
              <a:stCxn id="24" idx="0"/>
            </p:cNvCxnSpPr>
            <p:nvPr/>
          </p:nvCxnSpPr>
          <p:spPr>
            <a:xfrm flipH="1" flipV="1">
              <a:off x="5882640" y="4724400"/>
              <a:ext cx="3304" cy="455975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Rectangle 25"/>
          <p:cNvSpPr/>
          <p:nvPr/>
        </p:nvSpPr>
        <p:spPr>
          <a:xfrm rot="5400000">
            <a:off x="2035828" y="1429906"/>
            <a:ext cx="142875" cy="295275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sz="1050"/>
          </a:p>
        </p:txBody>
      </p:sp>
      <p:sp>
        <p:nvSpPr>
          <p:cNvPr id="27" name="Rectangle 26"/>
          <p:cNvSpPr/>
          <p:nvPr/>
        </p:nvSpPr>
        <p:spPr>
          <a:xfrm rot="5400000">
            <a:off x="2412136" y="1427803"/>
            <a:ext cx="142875" cy="295275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sz="1050"/>
          </a:p>
        </p:txBody>
      </p:sp>
      <p:sp>
        <p:nvSpPr>
          <p:cNvPr id="28" name="Rectangle 27"/>
          <p:cNvSpPr/>
          <p:nvPr/>
        </p:nvSpPr>
        <p:spPr>
          <a:xfrm rot="5400000">
            <a:off x="2788444" y="1427803"/>
            <a:ext cx="142875" cy="295275"/>
          </a:xfrm>
          <a:prstGeom prst="rect">
            <a:avLst/>
          </a:prstGeom>
          <a:solidFill>
            <a:srgbClr val="92D05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sz="1050"/>
          </a:p>
        </p:txBody>
      </p:sp>
      <p:cxnSp>
        <p:nvCxnSpPr>
          <p:cNvPr id="30" name="Straight Arrow Connector 29"/>
          <p:cNvCxnSpPr/>
          <p:nvPr/>
        </p:nvCxnSpPr>
        <p:spPr>
          <a:xfrm flipH="1">
            <a:off x="6743520" y="1646878"/>
            <a:ext cx="563063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H="1">
            <a:off x="3150214" y="1575440"/>
            <a:ext cx="563063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H="1">
            <a:off x="1578769" y="1720419"/>
            <a:ext cx="278607" cy="49943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H="1">
            <a:off x="1335882" y="2327375"/>
            <a:ext cx="242888" cy="61644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V="1">
            <a:off x="2388323" y="3736471"/>
            <a:ext cx="471558" cy="19735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>
            <a:off x="3340823" y="3665034"/>
            <a:ext cx="485775" cy="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>
            <a:off x="4190875" y="3665033"/>
            <a:ext cx="485775" cy="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>
            <a:off x="1092994" y="4093659"/>
            <a:ext cx="485775" cy="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 flipV="1">
            <a:off x="1769128" y="3933825"/>
            <a:ext cx="485775" cy="10535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 flipH="1">
            <a:off x="1054933" y="3267369"/>
            <a:ext cx="190446" cy="66645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 flipH="1" flipV="1">
            <a:off x="1854211" y="1306607"/>
            <a:ext cx="6133886" cy="69022"/>
          </a:xfrm>
          <a:prstGeom prst="straightConnector1">
            <a:avLst/>
          </a:prstGeom>
          <a:ln w="57150">
            <a:solidFill>
              <a:srgbClr val="FFFF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Shape 159"/>
          <p:cNvSpPr/>
          <p:nvPr/>
        </p:nvSpPr>
        <p:spPr>
          <a:xfrm>
            <a:off x="6972119" y="733361"/>
            <a:ext cx="971550" cy="285750"/>
          </a:xfrm>
          <a:prstGeom prst="rect">
            <a:avLst/>
          </a:prstGeom>
          <a:solidFill>
            <a:srgbClr val="003300">
              <a:alpha val="59607"/>
            </a:srgbClr>
          </a:solidFill>
          <a:ln w="38100" cap="flat" cmpd="sng">
            <a:solidFill>
              <a:srgbClr val="00B0F0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68569" tIns="34275" rIns="68569" bIns="34275" anchor="ctr" anchorCtr="0">
            <a:noAutofit/>
          </a:bodyPr>
          <a:lstStyle/>
          <a:p>
            <a:pPr algn="ctr">
              <a:buSzPct val="25000"/>
            </a:pPr>
            <a:r>
              <a:rPr lang="en-MY" sz="9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TEMPAT PERLEPASAN</a:t>
            </a:r>
          </a:p>
        </p:txBody>
      </p:sp>
      <p:cxnSp>
        <p:nvCxnSpPr>
          <p:cNvPr id="53" name="Straight Arrow Connector 52"/>
          <p:cNvCxnSpPr/>
          <p:nvPr/>
        </p:nvCxnSpPr>
        <p:spPr>
          <a:xfrm flipH="1">
            <a:off x="7449278" y="1028164"/>
            <a:ext cx="8616" cy="547277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3590084" y="965782"/>
            <a:ext cx="2345514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MY" sz="1500" b="1" dirty="0">
                <a:solidFill>
                  <a:srgbClr val="FFFF00"/>
                </a:solidFill>
              </a:rPr>
              <a:t>515 METER / 1691 KAKI</a:t>
            </a:r>
          </a:p>
        </p:txBody>
      </p:sp>
      <p:cxnSp>
        <p:nvCxnSpPr>
          <p:cNvPr id="36" name="Straight Arrow Connector 35"/>
          <p:cNvCxnSpPr/>
          <p:nvPr/>
        </p:nvCxnSpPr>
        <p:spPr>
          <a:xfrm>
            <a:off x="8211924" y="1620163"/>
            <a:ext cx="26112" cy="2116309"/>
          </a:xfrm>
          <a:prstGeom prst="straightConnector1">
            <a:avLst/>
          </a:prstGeom>
          <a:ln w="57150">
            <a:solidFill>
              <a:srgbClr val="FFFF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>
            <a:off x="4196171" y="3971859"/>
            <a:ext cx="3463316" cy="16727"/>
          </a:xfrm>
          <a:prstGeom prst="straightConnector1">
            <a:avLst/>
          </a:prstGeom>
          <a:ln w="57150">
            <a:solidFill>
              <a:srgbClr val="FFFF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 flipV="1">
            <a:off x="1054933" y="4074347"/>
            <a:ext cx="3068231" cy="52931"/>
          </a:xfrm>
          <a:prstGeom prst="straightConnector1">
            <a:avLst/>
          </a:prstGeom>
          <a:ln w="57150">
            <a:solidFill>
              <a:srgbClr val="FFFF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 flipH="1">
            <a:off x="861432" y="1526179"/>
            <a:ext cx="715496" cy="2348355"/>
          </a:xfrm>
          <a:prstGeom prst="straightConnector1">
            <a:avLst/>
          </a:prstGeom>
          <a:ln w="57150">
            <a:solidFill>
              <a:srgbClr val="FFFF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4991901" y="4081010"/>
            <a:ext cx="2238113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MY" sz="1500" b="1" dirty="0">
                <a:solidFill>
                  <a:srgbClr val="FFFF00"/>
                </a:solidFill>
              </a:rPr>
              <a:t>300 METER / 986 KAKI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1739324" y="4162609"/>
            <a:ext cx="2238113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MY" sz="1500" b="1" dirty="0">
                <a:solidFill>
                  <a:srgbClr val="FFFF00"/>
                </a:solidFill>
              </a:rPr>
              <a:t>240 METER / 790 KAKI</a:t>
            </a:r>
          </a:p>
        </p:txBody>
      </p:sp>
      <p:sp>
        <p:nvSpPr>
          <p:cNvPr id="51" name="TextBox 50"/>
          <p:cNvSpPr txBox="1"/>
          <p:nvPr/>
        </p:nvSpPr>
        <p:spPr>
          <a:xfrm rot="17401393">
            <a:off x="228363" y="1892054"/>
            <a:ext cx="1981633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MY" sz="1500" b="1" dirty="0">
                <a:solidFill>
                  <a:srgbClr val="FFFF00"/>
                </a:solidFill>
              </a:rPr>
              <a:t>210 MTR / 687 KAKI</a:t>
            </a:r>
          </a:p>
        </p:txBody>
      </p:sp>
      <p:sp>
        <p:nvSpPr>
          <p:cNvPr id="54" name="TextBox 53"/>
          <p:cNvSpPr txBox="1"/>
          <p:nvPr/>
        </p:nvSpPr>
        <p:spPr>
          <a:xfrm rot="16200000">
            <a:off x="7345458" y="2581852"/>
            <a:ext cx="2238113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MY" sz="1500" b="1" dirty="0">
                <a:solidFill>
                  <a:srgbClr val="FFFF00"/>
                </a:solidFill>
              </a:rPr>
              <a:t>170 METER / 560 KAKI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5129213" y="4474753"/>
            <a:ext cx="3485343" cy="7848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MY" sz="1500" b="1" dirty="0"/>
              <a:t>JARAK KESELURUHAN PERGERAKAN DETACHMENT : 1437 METER / 4708 KAKI</a:t>
            </a:r>
          </a:p>
        </p:txBody>
      </p:sp>
      <p:pic>
        <p:nvPicPr>
          <p:cNvPr id="6" name="Picture 5" descr="A picture containing text, cup, lamp&#10;&#10;Description automatically generated">
            <a:extLst>
              <a:ext uri="{FF2B5EF4-FFF2-40B4-BE49-F238E27FC236}">
                <a16:creationId xmlns:a16="http://schemas.microsoft.com/office/drawing/2014/main" id="{FA40CE1F-BD8F-A576-FD3D-D8FE5BAD40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5166" y="39947"/>
            <a:ext cx="516160" cy="692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9769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6143"/>
            <a:ext cx="7105629" cy="712649"/>
          </a:xfrm>
        </p:spPr>
        <p:txBody>
          <a:bodyPr>
            <a:noAutofit/>
          </a:bodyPr>
          <a:lstStyle/>
          <a:p>
            <a:pPr algn="ctr"/>
            <a:r>
              <a:rPr lang="en-MY" sz="2400" b="1" u="sng" dirty="0"/>
              <a:t>LOKASI STAGING JENTERA – LALUAN JALAN HADAPAN BBP TAMBUN (PERSIARAN LEMBAH PERPADUAN)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477" y="1201649"/>
            <a:ext cx="8782665" cy="3747433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4912242" y="1953733"/>
            <a:ext cx="7974" cy="97287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4920217" y="3000971"/>
            <a:ext cx="318977" cy="63536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5268754" y="3668233"/>
            <a:ext cx="464853" cy="51036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5795065" y="4244396"/>
            <a:ext cx="544598" cy="45212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3733410" y="1800455"/>
            <a:ext cx="838590" cy="0"/>
          </a:xfrm>
          <a:prstGeom prst="line">
            <a:avLst/>
          </a:prstGeom>
          <a:ln w="57150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3611769" y="3438666"/>
            <a:ext cx="834656" cy="415498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MY" sz="1050" b="1" dirty="0"/>
              <a:t>BBP TAMBUN</a:t>
            </a:r>
          </a:p>
        </p:txBody>
      </p:sp>
      <p:cxnSp>
        <p:nvCxnSpPr>
          <p:cNvPr id="19" name="Straight Arrow Connector 18"/>
          <p:cNvCxnSpPr>
            <a:stCxn id="17" idx="0"/>
          </p:cNvCxnSpPr>
          <p:nvPr/>
        </p:nvCxnSpPr>
        <p:spPr>
          <a:xfrm flipV="1">
            <a:off x="4029097" y="2324100"/>
            <a:ext cx="542903" cy="111456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oup 21"/>
          <p:cNvGrpSpPr/>
          <p:nvPr/>
        </p:nvGrpSpPr>
        <p:grpSpPr>
          <a:xfrm>
            <a:off x="304205" y="1696369"/>
            <a:ext cx="648891" cy="627731"/>
            <a:chOff x="5453350" y="4724400"/>
            <a:chExt cx="865188" cy="836975"/>
          </a:xfrm>
        </p:grpSpPr>
        <p:sp>
          <p:nvSpPr>
            <p:cNvPr id="23" name="Shape 161"/>
            <p:cNvSpPr/>
            <p:nvPr/>
          </p:nvSpPr>
          <p:spPr>
            <a:xfrm>
              <a:off x="5453350" y="5180375"/>
              <a:ext cx="865188" cy="381000"/>
            </a:xfrm>
            <a:prstGeom prst="rect">
              <a:avLst/>
            </a:prstGeom>
            <a:solidFill>
              <a:srgbClr val="003300">
                <a:alpha val="59607"/>
              </a:srgbClr>
            </a:solidFill>
            <a:ln w="381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68569" tIns="34275" rIns="68569" bIns="34275" anchor="ctr" anchorCtr="0">
              <a:noAutofit/>
            </a:bodyPr>
            <a:lstStyle/>
            <a:p>
              <a:pPr algn="ctr">
                <a:buSzPct val="25000"/>
              </a:pPr>
              <a:r>
                <a:rPr lang="en-MY" sz="900" b="1" dirty="0">
                  <a:solidFill>
                    <a:srgbClr val="FFFF00"/>
                  </a:solidFill>
                  <a:latin typeface="Calibri"/>
                  <a:ea typeface="Calibri"/>
                  <a:cs typeface="Calibri"/>
                  <a:sym typeface="Calibri"/>
                </a:rPr>
                <a:t>PENTAS UTAMA</a:t>
              </a:r>
            </a:p>
          </p:txBody>
        </p:sp>
        <p:cxnSp>
          <p:nvCxnSpPr>
            <p:cNvPr id="24" name="Straight Arrow Connector 23"/>
            <p:cNvCxnSpPr>
              <a:stCxn id="23" idx="0"/>
            </p:cNvCxnSpPr>
            <p:nvPr/>
          </p:nvCxnSpPr>
          <p:spPr>
            <a:xfrm flipH="1" flipV="1">
              <a:off x="5882640" y="4724400"/>
              <a:ext cx="3304" cy="455975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5" name="Shape 259" descr="Image result for FIRE TRUCK 3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1331923" y="1602250"/>
            <a:ext cx="301949" cy="1723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Shape 259" descr="Image result for FIRE TRUCK 3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1656369" y="1600332"/>
            <a:ext cx="301949" cy="1723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Shape 259" descr="Image result for FIRE TRUCK 3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1990287" y="1605187"/>
            <a:ext cx="301949" cy="1723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Shape 259" descr="Image result for FIRE TRUCK 3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2324205" y="1605789"/>
            <a:ext cx="301949" cy="17239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0" name="Straight Connector 29"/>
          <p:cNvCxnSpPr/>
          <p:nvPr/>
        </p:nvCxnSpPr>
        <p:spPr>
          <a:xfrm>
            <a:off x="2678308" y="1783143"/>
            <a:ext cx="827056" cy="17312"/>
          </a:xfrm>
          <a:prstGeom prst="line">
            <a:avLst/>
          </a:prstGeom>
          <a:ln w="57150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Shape 259" descr="Image result for FIRE TRUCK 3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0" flipH="1">
            <a:off x="4919941" y="2036671"/>
            <a:ext cx="301949" cy="1723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Shape 259" descr="Image result for FIRE TRUCK 3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0" flipH="1">
            <a:off x="4919940" y="2353977"/>
            <a:ext cx="301949" cy="1723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Shape 259" descr="Image result for FIRE TRUCK 3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0" flipH="1">
            <a:off x="4919940" y="2671282"/>
            <a:ext cx="301949" cy="1723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07B9470-F3C6-4674-9027-EB83803671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77034" y="143700"/>
            <a:ext cx="512108" cy="688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3024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712124"/>
            <a:ext cx="9144000" cy="402573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29340"/>
            <a:ext cx="7017834" cy="648466"/>
          </a:xfrm>
        </p:spPr>
        <p:txBody>
          <a:bodyPr>
            <a:normAutofit fontScale="90000"/>
          </a:bodyPr>
          <a:lstStyle/>
          <a:p>
            <a:pPr algn="ctr"/>
            <a:r>
              <a:rPr lang="en-MY" b="1" u="sng" dirty="0"/>
              <a:t>KESELURUHAN PERGERAKAN PERARAKAN JENTERA SHAB 2024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4632822" y="2967004"/>
            <a:ext cx="648891" cy="627731"/>
            <a:chOff x="5453350" y="4724400"/>
            <a:chExt cx="865188" cy="836975"/>
          </a:xfrm>
        </p:grpSpPr>
        <p:sp>
          <p:nvSpPr>
            <p:cNvPr id="7" name="Shape 161"/>
            <p:cNvSpPr/>
            <p:nvPr/>
          </p:nvSpPr>
          <p:spPr>
            <a:xfrm>
              <a:off x="5453350" y="5180375"/>
              <a:ext cx="865188" cy="381000"/>
            </a:xfrm>
            <a:prstGeom prst="rect">
              <a:avLst/>
            </a:prstGeom>
            <a:solidFill>
              <a:srgbClr val="003300">
                <a:alpha val="59607"/>
              </a:srgbClr>
            </a:solidFill>
            <a:ln w="381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68569" tIns="34275" rIns="68569" bIns="34275" anchor="ctr" anchorCtr="0">
              <a:noAutofit/>
            </a:bodyPr>
            <a:lstStyle/>
            <a:p>
              <a:pPr algn="ctr">
                <a:buSzPct val="25000"/>
              </a:pPr>
              <a:r>
                <a:rPr lang="en-MY" sz="900" b="1" dirty="0">
                  <a:solidFill>
                    <a:srgbClr val="FFFF00"/>
                  </a:solidFill>
                  <a:latin typeface="Calibri"/>
                  <a:ea typeface="Calibri"/>
                  <a:cs typeface="Calibri"/>
                  <a:sym typeface="Calibri"/>
                </a:rPr>
                <a:t>PENTAS UTAMA</a:t>
              </a:r>
            </a:p>
          </p:txBody>
        </p:sp>
        <p:cxnSp>
          <p:nvCxnSpPr>
            <p:cNvPr id="8" name="Straight Arrow Connector 7"/>
            <p:cNvCxnSpPr>
              <a:stCxn id="7" idx="0"/>
            </p:cNvCxnSpPr>
            <p:nvPr/>
          </p:nvCxnSpPr>
          <p:spPr>
            <a:xfrm flipH="1" flipV="1">
              <a:off x="5882640" y="4724400"/>
              <a:ext cx="3304" cy="455975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1" name="Straight Connector 10"/>
          <p:cNvCxnSpPr/>
          <p:nvPr/>
        </p:nvCxnSpPr>
        <p:spPr>
          <a:xfrm flipV="1">
            <a:off x="5284672" y="2905721"/>
            <a:ext cx="555344" cy="15420"/>
          </a:xfrm>
          <a:prstGeom prst="line">
            <a:avLst/>
          </a:prstGeom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5281092" y="2866430"/>
            <a:ext cx="551780" cy="15412"/>
          </a:xfrm>
          <a:prstGeom prst="line">
            <a:avLst/>
          </a:prstGeom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5854304" y="2905721"/>
            <a:ext cx="544711" cy="1"/>
          </a:xfrm>
          <a:prstGeom prst="line">
            <a:avLst/>
          </a:prstGeom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602074" y="1101939"/>
            <a:ext cx="4355194" cy="1698411"/>
          </a:xfrm>
          <a:prstGeom prst="straightConnector1">
            <a:avLst/>
          </a:prstGeom>
          <a:ln w="38100">
            <a:solidFill>
              <a:srgbClr val="FFFF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 rot="1129691">
            <a:off x="2507032" y="1661694"/>
            <a:ext cx="75212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MY" sz="1500" b="1" dirty="0">
                <a:solidFill>
                  <a:srgbClr val="FFFF00"/>
                </a:solidFill>
              </a:rPr>
              <a:t>2.3KM</a:t>
            </a:r>
          </a:p>
        </p:txBody>
      </p:sp>
      <p:sp>
        <p:nvSpPr>
          <p:cNvPr id="45" name="Rectangle 44"/>
          <p:cNvSpPr/>
          <p:nvPr/>
        </p:nvSpPr>
        <p:spPr>
          <a:xfrm>
            <a:off x="142875" y="3667125"/>
            <a:ext cx="2505075" cy="96131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sz="1200" b="1" dirty="0">
                <a:solidFill>
                  <a:schemeClr val="tx1"/>
                </a:solidFill>
              </a:rPr>
              <a:t>JARAK KESELURUHAN PERGERAKAN JENTERA : </a:t>
            </a:r>
          </a:p>
          <a:p>
            <a:pPr algn="ctr"/>
            <a:r>
              <a:rPr lang="en-MY" sz="1200" b="1" dirty="0">
                <a:solidFill>
                  <a:schemeClr val="tx1"/>
                </a:solidFill>
              </a:rPr>
              <a:t>7.7KM + 950 METER </a:t>
            </a:r>
          </a:p>
          <a:p>
            <a:pPr algn="ctr"/>
            <a:r>
              <a:rPr lang="en-MY" sz="1200" b="1" dirty="0">
                <a:solidFill>
                  <a:schemeClr val="tx1"/>
                </a:solidFill>
              </a:rPr>
              <a:t>= 8.65 KM </a:t>
            </a:r>
          </a:p>
        </p:txBody>
      </p:sp>
      <p:cxnSp>
        <p:nvCxnSpPr>
          <p:cNvPr id="46" name="Straight Connector 45"/>
          <p:cNvCxnSpPr/>
          <p:nvPr/>
        </p:nvCxnSpPr>
        <p:spPr>
          <a:xfrm>
            <a:off x="3977779" y="3054553"/>
            <a:ext cx="594222" cy="230"/>
          </a:xfrm>
          <a:prstGeom prst="line">
            <a:avLst/>
          </a:prstGeom>
          <a:ln w="57150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2522769" y="2126234"/>
            <a:ext cx="422292" cy="342296"/>
          </a:xfrm>
          <a:prstGeom prst="line">
            <a:avLst/>
          </a:prstGeom>
          <a:ln w="57150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1003531" y="1608849"/>
            <a:ext cx="577619" cy="58026"/>
          </a:xfrm>
          <a:prstGeom prst="line">
            <a:avLst/>
          </a:prstGeom>
          <a:ln w="57150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 flipH="1" flipV="1">
            <a:off x="1712491" y="1274014"/>
            <a:ext cx="697334" cy="173786"/>
          </a:xfrm>
          <a:prstGeom prst="line">
            <a:avLst/>
          </a:prstGeom>
          <a:ln w="57150">
            <a:solidFill>
              <a:srgbClr val="00B0F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 flipH="1">
            <a:off x="4636495" y="2071640"/>
            <a:ext cx="811967" cy="70967"/>
          </a:xfrm>
          <a:prstGeom prst="line">
            <a:avLst/>
          </a:prstGeom>
          <a:ln w="57150">
            <a:solidFill>
              <a:srgbClr val="00B0F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 flipH="1">
            <a:off x="6770266" y="2600326"/>
            <a:ext cx="764009" cy="55655"/>
          </a:xfrm>
          <a:prstGeom prst="line">
            <a:avLst/>
          </a:prstGeom>
          <a:ln w="57150">
            <a:solidFill>
              <a:srgbClr val="00B0F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 flipH="1" flipV="1">
            <a:off x="8179966" y="2753566"/>
            <a:ext cx="478259" cy="384428"/>
          </a:xfrm>
          <a:prstGeom prst="line">
            <a:avLst/>
          </a:prstGeom>
          <a:ln w="57150">
            <a:solidFill>
              <a:srgbClr val="00B0F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 flipV="1">
            <a:off x="8231608" y="3909303"/>
            <a:ext cx="426617" cy="387220"/>
          </a:xfrm>
          <a:prstGeom prst="line">
            <a:avLst/>
          </a:prstGeom>
          <a:ln w="57150">
            <a:solidFill>
              <a:srgbClr val="00B0F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>
            <a:off x="6816004" y="3273159"/>
            <a:ext cx="184871" cy="517760"/>
          </a:xfrm>
          <a:prstGeom prst="line">
            <a:avLst/>
          </a:prstGeom>
          <a:ln w="57150">
            <a:solidFill>
              <a:srgbClr val="00B0F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>
            <a:off x="5858360" y="3013663"/>
            <a:ext cx="594222" cy="230"/>
          </a:xfrm>
          <a:prstGeom prst="line">
            <a:avLst/>
          </a:prstGeom>
          <a:ln w="57150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Box 66"/>
          <p:cNvSpPr txBox="1"/>
          <p:nvPr/>
        </p:nvSpPr>
        <p:spPr>
          <a:xfrm>
            <a:off x="4869164" y="3781003"/>
            <a:ext cx="1590675" cy="57708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MY" sz="1050" b="1" dirty="0"/>
              <a:t>STAGING AREA SEMASA MAJLIS BERMULA</a:t>
            </a:r>
          </a:p>
        </p:txBody>
      </p:sp>
      <p:cxnSp>
        <p:nvCxnSpPr>
          <p:cNvPr id="68" name="Straight Connector 67"/>
          <p:cNvCxnSpPr/>
          <p:nvPr/>
        </p:nvCxnSpPr>
        <p:spPr>
          <a:xfrm>
            <a:off x="5664502" y="2967004"/>
            <a:ext cx="0" cy="823915"/>
          </a:xfrm>
          <a:prstGeom prst="line">
            <a:avLst/>
          </a:prstGeom>
          <a:ln w="57150">
            <a:solidFill>
              <a:srgbClr val="00B05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Box 71"/>
          <p:cNvSpPr txBox="1"/>
          <p:nvPr/>
        </p:nvSpPr>
        <p:spPr>
          <a:xfrm>
            <a:off x="5896220" y="4649501"/>
            <a:ext cx="2335389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MY" sz="1200" b="1" dirty="0"/>
              <a:t>STAGING AREA SEBELUM MAJLIS BERMULA</a:t>
            </a:r>
          </a:p>
        </p:txBody>
      </p:sp>
      <p:cxnSp>
        <p:nvCxnSpPr>
          <p:cNvPr id="73" name="Straight Connector 72"/>
          <p:cNvCxnSpPr/>
          <p:nvPr/>
        </p:nvCxnSpPr>
        <p:spPr>
          <a:xfrm flipH="1">
            <a:off x="7167074" y="3790919"/>
            <a:ext cx="3258" cy="797060"/>
          </a:xfrm>
          <a:prstGeom prst="line">
            <a:avLst/>
          </a:prstGeom>
          <a:ln w="57150">
            <a:solidFill>
              <a:srgbClr val="00B05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TextBox 77"/>
          <p:cNvSpPr txBox="1"/>
          <p:nvPr/>
        </p:nvSpPr>
        <p:spPr>
          <a:xfrm>
            <a:off x="6249505" y="1453735"/>
            <a:ext cx="2569541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MY" sz="1050" b="1" dirty="0"/>
              <a:t>SELESAI PERARAKAN, JENTERA AKAN KEMBALI KE STAGING </a:t>
            </a:r>
            <a:r>
              <a:rPr lang="en-MY" sz="1050" b="1" dirty="0" err="1"/>
              <a:t>STAGING</a:t>
            </a:r>
            <a:r>
              <a:rPr lang="en-MY" sz="1050" b="1" dirty="0"/>
              <a:t> AREA DI LALUAN DEPAN BALAI</a:t>
            </a:r>
          </a:p>
        </p:txBody>
      </p:sp>
      <p:cxnSp>
        <p:nvCxnSpPr>
          <p:cNvPr id="79" name="Straight Arrow Connector 78"/>
          <p:cNvCxnSpPr/>
          <p:nvPr/>
        </p:nvCxnSpPr>
        <p:spPr>
          <a:xfrm flipH="1">
            <a:off x="4964314" y="3193742"/>
            <a:ext cx="2046086" cy="32202"/>
          </a:xfrm>
          <a:prstGeom prst="straightConnector1">
            <a:avLst/>
          </a:prstGeom>
          <a:ln w="19050">
            <a:solidFill>
              <a:srgbClr val="FFFF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TextBox 81"/>
          <p:cNvSpPr txBox="1"/>
          <p:nvPr/>
        </p:nvSpPr>
        <p:spPr>
          <a:xfrm>
            <a:off x="5732759" y="3172797"/>
            <a:ext cx="97654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MY" sz="1500" b="1" dirty="0">
                <a:solidFill>
                  <a:srgbClr val="FFFF00"/>
                </a:solidFill>
              </a:rPr>
              <a:t>950 MTR</a:t>
            </a:r>
          </a:p>
        </p:txBody>
      </p:sp>
      <p:pic>
        <p:nvPicPr>
          <p:cNvPr id="3" name="Picture 2" descr="A picture containing text, cup, lamp&#10;&#10;Description automatically generated">
            <a:extLst>
              <a:ext uri="{FF2B5EF4-FFF2-40B4-BE49-F238E27FC236}">
                <a16:creationId xmlns:a16="http://schemas.microsoft.com/office/drawing/2014/main" id="{764B50A0-F6F6-CA4D-401B-06CA95EAF9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5166" y="39947"/>
            <a:ext cx="516160" cy="692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4018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>
          <a:extLst>
            <a:ext uri="{FF2B5EF4-FFF2-40B4-BE49-F238E27FC236}">
              <a16:creationId xmlns:a16="http://schemas.microsoft.com/office/drawing/2014/main" id="{265CB76D-6B54-1DAE-4529-6BB2FA0977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6" name="Table 10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1618113"/>
              </p:ext>
            </p:extLst>
          </p:nvPr>
        </p:nvGraphicFramePr>
        <p:xfrm>
          <a:off x="128337" y="902369"/>
          <a:ext cx="8903367" cy="3859168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6595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963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475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18253">
                <a:tc>
                  <a:txBody>
                    <a:bodyPr/>
                    <a:lstStyle/>
                    <a:p>
                      <a:pPr algn="ctr"/>
                      <a:r>
                        <a:rPr lang="ms-MY" sz="14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BIL</a:t>
                      </a:r>
                      <a:endParaRPr lang="ms-MY" sz="1400" b="1" noProof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Berlin Sans FB Demi" pitchFamily="34" charset="0"/>
                      </a:endParaRPr>
                    </a:p>
                  </a:txBody>
                  <a:tcPr marL="91449" marR="91449" marT="45702" marB="4570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ms-MY" sz="14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PROGRAM</a:t>
                      </a:r>
                      <a:endParaRPr lang="ms-MY" sz="1400" b="1" noProof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Berlin Sans FB Demi" pitchFamily="34" charset="0"/>
                      </a:endParaRPr>
                    </a:p>
                  </a:txBody>
                  <a:tcPr marL="91449" marR="91449" marT="45702" marB="4570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ms-MY" sz="14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TEMPAT</a:t>
                      </a:r>
                      <a:endParaRPr lang="ms-MY" sz="1400" b="1" noProof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Berlin Sans FB Demi" pitchFamily="34" charset="0"/>
                      </a:endParaRPr>
                    </a:p>
                  </a:txBody>
                  <a:tcPr marL="91449" marR="91449" marT="45702" marB="45702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8359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effectLst/>
                        </a:rPr>
                        <a:t>1.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Berlin Sans FB Demi" pitchFamily="34" charset="0"/>
                      </a:endParaRPr>
                    </a:p>
                  </a:txBody>
                  <a:tcPr marL="91449" marR="91449" marT="45702" marB="45702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ms-MY" sz="1200" dirty="0">
                          <a:effectLst/>
                        </a:rPr>
                        <a:t>BACAAN YASIN DAN TAHLIL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ms-MY" sz="1200" dirty="0">
                          <a:effectLst/>
                        </a:rPr>
                        <a:t>[2 </a:t>
                      </a:r>
                      <a:r>
                        <a:rPr lang="ms-MY" sz="1200" baseline="0" dirty="0">
                          <a:effectLst/>
                        </a:rPr>
                        <a:t>MEI 2024</a:t>
                      </a:r>
                      <a:r>
                        <a:rPr lang="ms-MY" sz="1200" dirty="0">
                          <a:effectLst/>
                        </a:rPr>
                        <a:t>] [KHAMIS]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Berlin Sans FB Demi" pitchFamily="34" charset="0"/>
                      </a:endParaRPr>
                    </a:p>
                  </a:txBody>
                  <a:tcPr marL="91449" marR="91449" marT="45702" marB="45702"/>
                </a:tc>
                <a:tc>
                  <a:txBody>
                    <a:bodyPr/>
                    <a:lstStyle/>
                    <a:p>
                      <a:pPr algn="just"/>
                      <a:r>
                        <a:rPr kumimoji="0" lang="en-MY" sz="1200" kern="1200" dirty="0">
                          <a:effectLst/>
                        </a:rPr>
                        <a:t>MASJID AN-NUR, BATU 8, TAMBUN</a:t>
                      </a:r>
                      <a:endParaRPr kumimoji="0" lang="en-MY" sz="1200" b="1" kern="1200" dirty="0">
                        <a:solidFill>
                          <a:schemeClr val="tx1"/>
                        </a:solidFill>
                        <a:effectLst/>
                        <a:latin typeface="Berlin Sans FB Demi" pitchFamily="34" charset="0"/>
                        <a:ea typeface="+mn-ea"/>
                        <a:cs typeface="+mn-cs"/>
                      </a:endParaRPr>
                    </a:p>
                  </a:txBody>
                  <a:tcPr marL="91449" marR="91449" marT="45702" marB="45702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8359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effectLst/>
                        </a:rPr>
                        <a:t>2.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Berlin Sans FB Demi" pitchFamily="34" charset="0"/>
                      </a:endParaRPr>
                    </a:p>
                  </a:txBody>
                  <a:tcPr marL="91449" marR="91449" marT="45702" marB="45702"/>
                </a:tc>
                <a:tc>
                  <a:txBody>
                    <a:bodyPr/>
                    <a:lstStyle/>
                    <a:p>
                      <a:r>
                        <a:rPr lang="ms-MY" sz="1200" dirty="0">
                          <a:effectLst/>
                        </a:rPr>
                        <a:t>BACAAN</a:t>
                      </a:r>
                      <a:r>
                        <a:rPr lang="ms-MY" sz="1200" baseline="0" dirty="0">
                          <a:effectLst/>
                        </a:rPr>
                        <a:t> KHUTBAH KHAS JUMAAT</a:t>
                      </a:r>
                    </a:p>
                    <a:p>
                      <a:r>
                        <a:rPr lang="ms-MY" sz="1200" baseline="0" dirty="0">
                          <a:effectLst/>
                        </a:rPr>
                        <a:t>[3 MEI 2024] [JUMAAT]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Berlin Sans FB Demi" pitchFamily="34" charset="0"/>
                      </a:endParaRPr>
                    </a:p>
                  </a:txBody>
                  <a:tcPr marL="91449" marR="91449" marT="45702" marB="45702"/>
                </a:tc>
                <a:tc>
                  <a:txBody>
                    <a:bodyPr/>
                    <a:lstStyle/>
                    <a:p>
                      <a:pPr algn="just"/>
                      <a:r>
                        <a:rPr kumimoji="0" lang="en-MY" sz="1200" kern="1200" dirty="0">
                          <a:effectLst/>
                        </a:rPr>
                        <a:t>MASJID AN-NUR, BATU 8, TAMBUN</a:t>
                      </a:r>
                      <a:endParaRPr kumimoji="0" lang="en-MY" sz="1200" b="1" kern="1200" dirty="0">
                        <a:solidFill>
                          <a:schemeClr val="tx1"/>
                        </a:solidFill>
                        <a:effectLst/>
                        <a:latin typeface="Berlin Sans FB Demi" pitchFamily="34" charset="0"/>
                        <a:ea typeface="+mn-ea"/>
                        <a:cs typeface="+mn-cs"/>
                      </a:endParaRPr>
                    </a:p>
                  </a:txBody>
                  <a:tcPr marL="91449" marR="91449" marT="45702" marB="45702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680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effectLst/>
                        </a:rPr>
                        <a:t>3.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Berlin Sans FB Demi" pitchFamily="34" charset="0"/>
                      </a:endParaRPr>
                    </a:p>
                  </a:txBody>
                  <a:tcPr marL="91449" marR="91449" marT="45702" marB="45702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effectLst/>
                        </a:rPr>
                        <a:t>MESS</a:t>
                      </a:r>
                      <a:r>
                        <a:rPr lang="en-US" sz="1200" baseline="0" dirty="0">
                          <a:effectLst/>
                        </a:rPr>
                        <a:t> NITE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aseline="0" dirty="0">
                          <a:effectLst/>
                        </a:rPr>
                        <a:t>[3 MEI 2024] [JUMAAT]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Berlin Sans FB Demi" pitchFamily="34" charset="0"/>
                      </a:endParaRPr>
                    </a:p>
                  </a:txBody>
                  <a:tcPr marL="91449" marR="91449" marT="45702" marB="45702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kern="1200" dirty="0">
                          <a:effectLst/>
                        </a:rPr>
                        <a:t>W</a:t>
                      </a:r>
                      <a:r>
                        <a:rPr kumimoji="0" lang="en-MY" sz="1200" kern="1200" dirty="0">
                          <a:effectLst/>
                        </a:rPr>
                        <a:t>EIL HOTEL IPOH</a:t>
                      </a:r>
                      <a:endParaRPr kumimoji="0" lang="en-MY" sz="1200" b="1" kern="1200" dirty="0">
                        <a:solidFill>
                          <a:schemeClr val="tx1"/>
                        </a:solidFill>
                        <a:effectLst/>
                        <a:latin typeface="Berlin Sans FB Demi" pitchFamily="34" charset="0"/>
                        <a:ea typeface="+mn-ea"/>
                        <a:cs typeface="+mn-cs"/>
                      </a:endParaRPr>
                    </a:p>
                  </a:txBody>
                  <a:tcPr marL="91449" marR="91449" marT="45702" marB="45702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9112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effectLst/>
                        </a:rPr>
                        <a:t>4.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Berlin Sans FB Demi" pitchFamily="34" charset="0"/>
                      </a:endParaRPr>
                    </a:p>
                  </a:txBody>
                  <a:tcPr marL="91449" marR="91449" marT="45702" marB="45702"/>
                </a:tc>
                <a:tc>
                  <a:txBody>
                    <a:bodyPr/>
                    <a:lstStyle/>
                    <a:p>
                      <a:r>
                        <a:rPr lang="ms-MY" sz="1200" dirty="0">
                          <a:effectLst/>
                        </a:rPr>
                        <a:t>SAMBUTAN HARI ANGGOTA BOMBA SEDUNIA 2024  </a:t>
                      </a:r>
                    </a:p>
                    <a:p>
                      <a:r>
                        <a:rPr lang="ms-MY" sz="1200" dirty="0">
                          <a:effectLst/>
                        </a:rPr>
                        <a:t>[4 </a:t>
                      </a:r>
                      <a:r>
                        <a:rPr lang="ms-MY" sz="1200" baseline="0" dirty="0">
                          <a:effectLst/>
                        </a:rPr>
                        <a:t>MEI 2024] [SABTU]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Berlin Sans FB Demi" pitchFamily="34" charset="0"/>
                      </a:endParaRPr>
                    </a:p>
                  </a:txBody>
                  <a:tcPr marL="91449" marR="91449" marT="45702" marB="45702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effectLst/>
                        </a:rPr>
                        <a:t>JALAN UTAMA TAMBUN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Berlin Sans FB Demi" pitchFamily="34" charset="0"/>
                      </a:endParaRPr>
                    </a:p>
                  </a:txBody>
                  <a:tcPr marL="91449" marR="91449" marT="45702" marB="45702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8359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effectLst/>
                        </a:rPr>
                        <a:t>5.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Berlin Sans FB Demi" pitchFamily="34" charset="0"/>
                      </a:endParaRPr>
                    </a:p>
                  </a:txBody>
                  <a:tcPr marL="91449" marR="91449" marT="45702" marB="45702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ms-MY" sz="1200" dirty="0">
                          <a:effectLst/>
                        </a:rPr>
                        <a:t>PAMERAN</a:t>
                      </a:r>
                      <a:r>
                        <a:rPr lang="ms-MY" sz="1200" baseline="0" dirty="0">
                          <a:effectLst/>
                        </a:rPr>
                        <a:t> KESELAMATAN DAN PENCEGAHAN KEBAKARAN, JENTERA DAN PERALATAN</a:t>
                      </a:r>
                    </a:p>
                    <a:p>
                      <a:r>
                        <a:rPr lang="ms-MY" sz="1200" dirty="0">
                          <a:effectLst/>
                        </a:rPr>
                        <a:t>[4 &amp; 5 </a:t>
                      </a:r>
                      <a:r>
                        <a:rPr lang="ms-MY" sz="1200" baseline="0" dirty="0">
                          <a:effectLst/>
                        </a:rPr>
                        <a:t>MEI 2024 ]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Berlin Sans FB Demi" pitchFamily="34" charset="0"/>
                      </a:endParaRPr>
                    </a:p>
                  </a:txBody>
                  <a:tcPr marL="91449" marR="91449" marT="45702" marB="45702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effectLst/>
                        </a:rPr>
                        <a:t>JALAN UTAMA TAMBUN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Berlin Sans FB Demi" pitchFamily="34" charset="0"/>
                      </a:endParaRPr>
                    </a:p>
                  </a:txBody>
                  <a:tcPr marL="91449" marR="91449" marT="45702" marB="45702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8359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effectLst/>
                        </a:rPr>
                        <a:t>6.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Berlin Sans FB Demi" pitchFamily="34" charset="0"/>
                      </a:endParaRPr>
                    </a:p>
                  </a:txBody>
                  <a:tcPr marL="91449" marR="91449" marT="45702" marB="45702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aseline="0" dirty="0">
                          <a:effectLst/>
                        </a:rPr>
                        <a:t>LARIAN BERSAMA BOMBA MALAYSIA MADANI [18 MEI 2024] [SABTU] [MALAM]</a:t>
                      </a:r>
                      <a:endParaRPr lang="en-US" sz="1200" b="1" baseline="0" dirty="0">
                        <a:solidFill>
                          <a:schemeClr val="tx1"/>
                        </a:solidFill>
                        <a:effectLst/>
                        <a:latin typeface="Berlin Sans FB Demi" pitchFamily="34" charset="0"/>
                      </a:endParaRPr>
                    </a:p>
                  </a:txBody>
                  <a:tcPr marL="91449" marR="91449" marT="45702" marB="45702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effectLst/>
                        </a:rPr>
                        <a:t>DATARAN</a:t>
                      </a:r>
                      <a:r>
                        <a:rPr lang="en-US" sz="1200" baseline="0" dirty="0">
                          <a:effectLst/>
                        </a:rPr>
                        <a:t> PAHLAWAN, MELAKA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Berlin Sans FB Demi" pitchFamily="34" charset="0"/>
                      </a:endParaRPr>
                    </a:p>
                  </a:txBody>
                  <a:tcPr marL="91449" marR="91449" marT="45702" marB="45702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12928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effectLst/>
                        </a:rPr>
                        <a:t>7.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Berlin Sans FB Demi" pitchFamily="34" charset="0"/>
                      </a:endParaRPr>
                    </a:p>
                  </a:txBody>
                  <a:tcPr marL="91449" marR="91449" marT="45702" marB="45702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aseline="0" dirty="0">
                          <a:effectLst/>
                        </a:rPr>
                        <a:t>PROGRAM PERINGKAT JBPM NEGERI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aseline="0" dirty="0">
                          <a:effectLst/>
                        </a:rPr>
                        <a:t>[13 HINGGA 24 MEI 2024]</a:t>
                      </a:r>
                      <a:endParaRPr lang="en-US" sz="1200" b="1" baseline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1449" marR="91449" marT="45702" marB="45702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effectLst/>
                        </a:rPr>
                        <a:t>NEGERI-NEGERI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Berlin Sans FB Demi" pitchFamily="34" charset="0"/>
                      </a:endParaRPr>
                    </a:p>
                  </a:txBody>
                  <a:tcPr marL="91449" marR="91449" marT="45702" marB="45702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07" name="Google Shape;420;p45">
            <a:extLst>
              <a:ext uri="{FF2B5EF4-FFF2-40B4-BE49-F238E27FC236}">
                <a16:creationId xmlns:a16="http://schemas.microsoft.com/office/drawing/2014/main" id="{745EAA70-3DAB-9B43-965C-4866E54E3DA1}"/>
              </a:ext>
            </a:extLst>
          </p:cNvPr>
          <p:cNvSpPr txBox="1">
            <a:spLocks/>
          </p:cNvSpPr>
          <p:nvPr/>
        </p:nvSpPr>
        <p:spPr>
          <a:xfrm>
            <a:off x="728020" y="-210427"/>
            <a:ext cx="7704000" cy="1315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Montserrat ExtraBold"/>
              <a:buNone/>
              <a:defRPr sz="4500" b="1" i="0" u="none" strike="noStrike" cap="none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ontserrat"/>
              <a:buNone/>
              <a:defRPr sz="3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ontserrat"/>
              <a:buNone/>
              <a:defRPr sz="3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ontserrat"/>
              <a:buNone/>
              <a:defRPr sz="3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ontserrat"/>
              <a:buNone/>
              <a:defRPr sz="3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ontserrat"/>
              <a:buNone/>
              <a:defRPr sz="3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ontserrat"/>
              <a:buNone/>
              <a:defRPr sz="3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ontserrat"/>
              <a:buNone/>
              <a:defRPr sz="3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ontserrat"/>
              <a:buNone/>
              <a:defRPr sz="3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en-US" sz="2000" dirty="0">
                <a:solidFill>
                  <a:schemeClr val="bg1"/>
                </a:solidFill>
              </a:rPr>
              <a:t>TENTATIF PROGRAM DAN AKTIVITI </a:t>
            </a:r>
          </a:p>
          <a:p>
            <a:r>
              <a:rPr lang="en-US" sz="1400" dirty="0">
                <a:solidFill>
                  <a:srgbClr val="FDB05F"/>
                </a:solidFill>
              </a:rPr>
              <a:t>SAMBUTAN HARI ANGGOTA BOMBA SEDUNIA 2024</a:t>
            </a:r>
            <a:endParaRPr lang="en-US" sz="1400" b="0" dirty="0">
              <a:solidFill>
                <a:srgbClr val="FDB05F"/>
              </a:solidFill>
            </a:endParaRPr>
          </a:p>
        </p:txBody>
      </p:sp>
      <p:pic>
        <p:nvPicPr>
          <p:cNvPr id="108" name="Picture 107" descr="A picture containing text, cup, lamp&#10;&#10;Description automatically generated">
            <a:extLst>
              <a:ext uri="{FF2B5EF4-FFF2-40B4-BE49-F238E27FC236}">
                <a16:creationId xmlns:a16="http://schemas.microsoft.com/office/drawing/2014/main" id="{1616DED9-0270-98A1-DF2B-4AC282E047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36" y="0"/>
            <a:ext cx="516160" cy="692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4392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>
          <a:extLst>
            <a:ext uri="{FF2B5EF4-FFF2-40B4-BE49-F238E27FC236}">
              <a16:creationId xmlns:a16="http://schemas.microsoft.com/office/drawing/2014/main" id="{265CB76D-6B54-1DAE-4529-6BB2FA0977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420;p45">
            <a:extLst>
              <a:ext uri="{FF2B5EF4-FFF2-40B4-BE49-F238E27FC236}">
                <a16:creationId xmlns:a16="http://schemas.microsoft.com/office/drawing/2014/main" id="{745EAA70-3DAB-9B43-965C-4866E54E3DA1}"/>
              </a:ext>
            </a:extLst>
          </p:cNvPr>
          <p:cNvSpPr txBox="1">
            <a:spLocks/>
          </p:cNvSpPr>
          <p:nvPr/>
        </p:nvSpPr>
        <p:spPr>
          <a:xfrm>
            <a:off x="728020" y="-210427"/>
            <a:ext cx="7704000" cy="1315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Montserrat ExtraBold"/>
              <a:buNone/>
              <a:defRPr sz="4500" b="1" i="0" u="none" strike="noStrike" cap="none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ontserrat"/>
              <a:buNone/>
              <a:defRPr sz="3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ontserrat"/>
              <a:buNone/>
              <a:defRPr sz="3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ontserrat"/>
              <a:buNone/>
              <a:defRPr sz="3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ontserrat"/>
              <a:buNone/>
              <a:defRPr sz="3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ontserrat"/>
              <a:buNone/>
              <a:defRPr sz="3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ontserrat"/>
              <a:buNone/>
              <a:defRPr sz="3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ontserrat"/>
              <a:buNone/>
              <a:defRPr sz="3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ontserrat"/>
              <a:buNone/>
              <a:defRPr sz="3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en-US" sz="2000" dirty="0">
                <a:solidFill>
                  <a:schemeClr val="bg1"/>
                </a:solidFill>
              </a:rPr>
              <a:t>ATUR CARA </a:t>
            </a:r>
          </a:p>
          <a:p>
            <a:r>
              <a:rPr lang="en-US" sz="1400" dirty="0">
                <a:solidFill>
                  <a:srgbClr val="FDB05F"/>
                </a:solidFill>
              </a:rPr>
              <a:t>SAMBUTAN HARI ANGGOTA BOMBA SEDUNIA 2024</a:t>
            </a:r>
            <a:endParaRPr lang="en-US" sz="1400" b="0" dirty="0">
              <a:solidFill>
                <a:srgbClr val="FDB05F"/>
              </a:solidFill>
            </a:endParaRPr>
          </a:p>
        </p:txBody>
      </p:sp>
      <p:pic>
        <p:nvPicPr>
          <p:cNvPr id="104" name="Picture 103" descr="A picture containing text, cup, lamp&#10;&#10;Description automatically generated">
            <a:extLst>
              <a:ext uri="{FF2B5EF4-FFF2-40B4-BE49-F238E27FC236}">
                <a16:creationId xmlns:a16="http://schemas.microsoft.com/office/drawing/2014/main" id="{1616DED9-0270-98A1-DF2B-4AC282E047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53" y="39947"/>
            <a:ext cx="516160" cy="692958"/>
          </a:xfrm>
          <a:prstGeom prst="rect">
            <a:avLst/>
          </a:prstGeom>
        </p:spPr>
      </p:pic>
      <p:graphicFrame>
        <p:nvGraphicFramePr>
          <p:cNvPr id="105" name="Table 10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360869"/>
              </p:ext>
            </p:extLst>
          </p:nvPr>
        </p:nvGraphicFramePr>
        <p:xfrm>
          <a:off x="96253" y="983279"/>
          <a:ext cx="8939464" cy="4099121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11297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8096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13449">
                <a:tc>
                  <a:txBody>
                    <a:bodyPr/>
                    <a:lstStyle/>
                    <a:p>
                      <a:pPr algn="ctr"/>
                      <a:r>
                        <a:rPr lang="ms-MY" sz="12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MASA</a:t>
                      </a:r>
                      <a:endParaRPr lang="ms-MY" sz="1200" b="1" noProof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ms-MY" sz="12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ATUR CARA</a:t>
                      </a:r>
                      <a:endParaRPr lang="ms-MY" sz="1200" b="1" noProof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18" marB="45718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2287">
                <a:tc>
                  <a:txBody>
                    <a:bodyPr/>
                    <a:lstStyle/>
                    <a:p>
                      <a:r>
                        <a:rPr lang="ms-MY" sz="1200" noProof="0" dirty="0"/>
                        <a:t>7.00 PAGI</a:t>
                      </a:r>
                      <a:endParaRPr lang="ms-MY" sz="1200" b="1" noProof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ms-MY" sz="1200" noProof="0" dirty="0"/>
                        <a:t>KONTINJEN ANGGOTA</a:t>
                      </a:r>
                      <a:r>
                        <a:rPr lang="ms-MY" sz="1200" baseline="0" noProof="0" dirty="0"/>
                        <a:t> PERBARISAN DAN JENTERA MENGAMBIL TEMPAT</a:t>
                      </a:r>
                      <a:endParaRPr lang="ms-MY" sz="1200" b="1" baseline="0" noProof="0" dirty="0">
                        <a:solidFill>
                          <a:schemeClr val="tx1"/>
                        </a:solidFill>
                      </a:endParaRPr>
                    </a:p>
                  </a:txBody>
                  <a:tcPr marT="45718" marB="45718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2287">
                <a:tc>
                  <a:txBody>
                    <a:bodyPr/>
                    <a:lstStyle/>
                    <a:p>
                      <a:r>
                        <a:rPr lang="ms-MY" sz="1200" baseline="0" noProof="0" dirty="0"/>
                        <a:t>8.30 PAGI </a:t>
                      </a:r>
                      <a:endParaRPr lang="ms-MY" sz="1200" b="1" noProof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ms-MY" sz="1200" noProof="0" dirty="0"/>
                        <a:t>KETIBAAN DIF-DIF KEHORMAT DAN </a:t>
                      </a:r>
                      <a:r>
                        <a:rPr lang="ms-MY" sz="1200" baseline="0" noProof="0" dirty="0"/>
                        <a:t>JEMPUTAN</a:t>
                      </a:r>
                      <a:endParaRPr lang="ms-MY" sz="1200" b="1" baseline="0" noProof="0" dirty="0">
                        <a:solidFill>
                          <a:schemeClr val="tx1"/>
                        </a:solidFill>
                      </a:endParaRPr>
                    </a:p>
                  </a:txBody>
                  <a:tcPr marT="45718" marB="45718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2287">
                <a:tc>
                  <a:txBody>
                    <a:bodyPr/>
                    <a:lstStyle/>
                    <a:p>
                      <a:endParaRPr lang="ms-MY" sz="1200" b="1" noProof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ms-MY" sz="1200" noProof="0" dirty="0"/>
                        <a:t>PASUKAN DETACHMENT MENGAMBIL TEMPAT</a:t>
                      </a:r>
                      <a:endParaRPr lang="ms-MY" sz="1200" b="1" noProof="0" dirty="0">
                        <a:solidFill>
                          <a:schemeClr val="tx1"/>
                        </a:solidFill>
                      </a:endParaRPr>
                    </a:p>
                  </a:txBody>
                  <a:tcPr marT="45718" marB="45718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2287">
                <a:tc>
                  <a:txBody>
                    <a:bodyPr/>
                    <a:lstStyle/>
                    <a:p>
                      <a:r>
                        <a:rPr lang="ms-MY" sz="1200" noProof="0" dirty="0"/>
                        <a:t>8.35 PAGI</a:t>
                      </a:r>
                      <a:endParaRPr lang="ms-MY" sz="1200" b="1" noProof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ms-MY" sz="1200" baseline="0" noProof="0" dirty="0"/>
                        <a:t>PERBARISAN MASUK KAWALAN KEHORMATAN BOMBA</a:t>
                      </a:r>
                      <a:endParaRPr lang="ms-MY" sz="1200" b="1" baseline="0" noProof="0" dirty="0">
                        <a:solidFill>
                          <a:schemeClr val="tx1"/>
                        </a:solidFill>
                      </a:endParaRPr>
                    </a:p>
                  </a:txBody>
                  <a:tcPr marT="45718" marB="45718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2287">
                <a:tc>
                  <a:txBody>
                    <a:bodyPr/>
                    <a:lstStyle/>
                    <a:p>
                      <a:r>
                        <a:rPr lang="ms-MY" sz="1200" noProof="0" dirty="0"/>
                        <a:t>8.38 PAGI</a:t>
                      </a:r>
                      <a:endParaRPr lang="ms-MY" sz="1200" b="1" noProof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ms-MY" sz="1200" noProof="0" dirty="0"/>
                        <a:t>KETIBAAN YAS DATO’ Ts. NOR HISHAM BIN MOHAMMAD, KETUA PENGARAH, JABATAN BOMBA DAN PENYELAMAT MALAYSIA SETERUSNYA MENERIMA</a:t>
                      </a:r>
                      <a:r>
                        <a:rPr lang="ms-MY" sz="1200" baseline="0" noProof="0" dirty="0"/>
                        <a:t> HORMAT PANGLIMA</a:t>
                      </a:r>
                      <a:endParaRPr lang="ms-MY" sz="1200" b="1" noProof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18" marB="45718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82056">
                <a:tc>
                  <a:txBody>
                    <a:bodyPr/>
                    <a:lstStyle/>
                    <a:p>
                      <a:r>
                        <a:rPr lang="ms-MY" sz="1200" noProof="0" dirty="0"/>
                        <a:t>8.41 PAGI</a:t>
                      </a:r>
                      <a:endParaRPr lang="ms-MY" sz="1200" b="1" noProof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ms-MY" sz="1200" noProof="0" dirty="0"/>
                        <a:t>KETIBAAN YBHG. DATUK WIRA M NOOR AZMAN BIN TAIB, KETUA SETIAUSAHA</a:t>
                      </a:r>
                      <a:r>
                        <a:rPr lang="ms-MY" sz="1200" baseline="0" noProof="0" dirty="0"/>
                        <a:t>, KEMENTERIAN PERUMAHAN DAN </a:t>
                      </a:r>
                      <a:r>
                        <a:rPr lang="ms-MY" sz="1200" noProof="0" dirty="0"/>
                        <a:t>KERAJAAN TEMPATAN SETERUSNYA MENERIMA HORMAT PANGLIMA </a:t>
                      </a:r>
                      <a:endParaRPr lang="ms-MY" sz="1200" b="1" noProof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18" marB="45718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12287">
                <a:tc>
                  <a:txBody>
                    <a:bodyPr/>
                    <a:lstStyle/>
                    <a:p>
                      <a:r>
                        <a:rPr lang="ms-MY" sz="1200" noProof="0" dirty="0"/>
                        <a:t>8.44 PAGI</a:t>
                      </a:r>
                      <a:endParaRPr lang="ms-MY" sz="1200" b="1" noProof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ms-MY" sz="1200" noProof="0" dirty="0"/>
                        <a:t>KETIBAAN YB DATUK AIMAN ATHIRAH BINTI SABU, TIMBALAN MENTERI</a:t>
                      </a:r>
                      <a:r>
                        <a:rPr lang="ms-MY" sz="1200" baseline="0" noProof="0" dirty="0"/>
                        <a:t> PERUMAHAN DAN </a:t>
                      </a:r>
                      <a:r>
                        <a:rPr lang="ms-MY" sz="1200" noProof="0" dirty="0"/>
                        <a:t>KERAJAAN TEMPATAN SETERUSNYA MENERIMA HORMAT MENTERI </a:t>
                      </a:r>
                      <a:endParaRPr lang="ms-MY" sz="1200" b="1" noProof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18" marB="45718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82965">
                <a:tc>
                  <a:txBody>
                    <a:bodyPr/>
                    <a:lstStyle/>
                    <a:p>
                      <a:r>
                        <a:rPr lang="ms-MY" sz="1200" noProof="0" dirty="0"/>
                        <a:t>8.47 PAGI</a:t>
                      </a:r>
                      <a:endParaRPr lang="ms-MY" sz="1200" b="1" noProof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ms-MY" sz="1200" noProof="0" dirty="0"/>
                        <a:t>KETIBAAN YB TUAN NGA KOR MING, MENTERI</a:t>
                      </a:r>
                      <a:r>
                        <a:rPr lang="ms-MY" sz="1200" baseline="0" noProof="0" dirty="0"/>
                        <a:t> PERUMAHAN DAN </a:t>
                      </a:r>
                      <a:r>
                        <a:rPr lang="ms-MY" sz="1200" noProof="0" dirty="0"/>
                        <a:t>KERAJAAN TEMPATAN SETERUSNYA MENERIMA HORMAT MENTERI </a:t>
                      </a:r>
                    </a:p>
                    <a:p>
                      <a:pPr algn="just"/>
                      <a:endParaRPr lang="ms-MY" sz="1200" b="1" noProof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18" marB="45718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502093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>
          <a:extLst>
            <a:ext uri="{FF2B5EF4-FFF2-40B4-BE49-F238E27FC236}">
              <a16:creationId xmlns:a16="http://schemas.microsoft.com/office/drawing/2014/main" id="{265CB76D-6B54-1DAE-4529-6BB2FA0977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420;p45">
            <a:extLst>
              <a:ext uri="{FF2B5EF4-FFF2-40B4-BE49-F238E27FC236}">
                <a16:creationId xmlns:a16="http://schemas.microsoft.com/office/drawing/2014/main" id="{745EAA70-3DAB-9B43-965C-4866E54E3DA1}"/>
              </a:ext>
            </a:extLst>
          </p:cNvPr>
          <p:cNvSpPr txBox="1">
            <a:spLocks/>
          </p:cNvSpPr>
          <p:nvPr/>
        </p:nvSpPr>
        <p:spPr>
          <a:xfrm>
            <a:off x="728020" y="-210427"/>
            <a:ext cx="7704000" cy="1315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Montserrat ExtraBold"/>
              <a:buNone/>
              <a:defRPr sz="4500" b="1" i="0" u="none" strike="noStrike" cap="none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ontserrat"/>
              <a:buNone/>
              <a:defRPr sz="3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ontserrat"/>
              <a:buNone/>
              <a:defRPr sz="3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ontserrat"/>
              <a:buNone/>
              <a:defRPr sz="3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ontserrat"/>
              <a:buNone/>
              <a:defRPr sz="3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ontserrat"/>
              <a:buNone/>
              <a:defRPr sz="3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ontserrat"/>
              <a:buNone/>
              <a:defRPr sz="3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ontserrat"/>
              <a:buNone/>
              <a:defRPr sz="3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ontserrat"/>
              <a:buNone/>
              <a:defRPr sz="3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en-US" sz="2000" dirty="0">
                <a:solidFill>
                  <a:schemeClr val="bg1"/>
                </a:solidFill>
              </a:rPr>
              <a:t>ATUR CARA </a:t>
            </a:r>
          </a:p>
          <a:p>
            <a:r>
              <a:rPr lang="en-US" sz="1400" dirty="0">
                <a:solidFill>
                  <a:srgbClr val="FDB05F"/>
                </a:solidFill>
              </a:rPr>
              <a:t>SAMBUTAN HARI ANGGOTA BOMBA SEDUNIA 2024</a:t>
            </a:r>
            <a:endParaRPr lang="en-US" sz="1400" b="0" dirty="0">
              <a:solidFill>
                <a:srgbClr val="FDB05F"/>
              </a:solidFill>
            </a:endParaRPr>
          </a:p>
        </p:txBody>
      </p:sp>
      <p:pic>
        <p:nvPicPr>
          <p:cNvPr id="104" name="Picture 103" descr="A picture containing text, cup, lamp&#10;&#10;Description automatically generated">
            <a:extLst>
              <a:ext uri="{FF2B5EF4-FFF2-40B4-BE49-F238E27FC236}">
                <a16:creationId xmlns:a16="http://schemas.microsoft.com/office/drawing/2014/main" id="{1616DED9-0270-98A1-DF2B-4AC282E047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53" y="39947"/>
            <a:ext cx="516160" cy="692958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5855367"/>
              </p:ext>
            </p:extLst>
          </p:nvPr>
        </p:nvGraphicFramePr>
        <p:xfrm>
          <a:off x="96253" y="772229"/>
          <a:ext cx="8963526" cy="4326280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12633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7002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87478">
                <a:tc>
                  <a:txBody>
                    <a:bodyPr/>
                    <a:lstStyle/>
                    <a:p>
                      <a:pPr algn="ctr"/>
                      <a:r>
                        <a:rPr lang="ms-MY" sz="12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MASA</a:t>
                      </a:r>
                      <a:endParaRPr lang="ms-MY" sz="1200" b="1" noProof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14" marB="4571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ms-MY" sz="12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ATUR</a:t>
                      </a:r>
                      <a:r>
                        <a:rPr lang="ms-MY" sz="1200" baseline="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</a:t>
                      </a:r>
                      <a:r>
                        <a:rPr lang="ms-MY" sz="12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CARA</a:t>
                      </a:r>
                      <a:endParaRPr lang="ms-MY" sz="1200" b="1" noProof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14" marB="45714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0185">
                <a:tc>
                  <a:txBody>
                    <a:bodyPr/>
                    <a:lstStyle/>
                    <a:p>
                      <a:pPr algn="ctr"/>
                      <a:r>
                        <a:rPr lang="ms-MY" sz="1200" noProof="0" dirty="0"/>
                        <a:t>8.50 PAGI</a:t>
                      </a:r>
                      <a:endParaRPr lang="ms-MY" sz="1200" b="1" noProof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14" marB="45714" anchor="ctr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ms-MY" sz="1200" noProof="0" dirty="0"/>
                        <a:t>KETIBAAN YAB DATO’ SERI SAARANI BIN MOHAMAD, MENTERI BESAR PERAK SETERUSNYA MENERIMA HORMAT MENTERI</a:t>
                      </a:r>
                      <a:endParaRPr lang="ms-MY" sz="1200" b="1" noProof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13" marB="45713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0185">
                <a:tc>
                  <a:txBody>
                    <a:bodyPr/>
                    <a:lstStyle/>
                    <a:p>
                      <a:pPr algn="ctr"/>
                      <a:r>
                        <a:rPr lang="ms-MY" sz="1200" noProof="0" dirty="0"/>
                        <a:t>9.00 PAGI </a:t>
                      </a:r>
                      <a:endParaRPr lang="ms-MY" sz="1200" b="1" noProof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14" marB="45714" anchor="ctr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ms-MY" sz="1200" noProof="0" dirty="0"/>
                        <a:t>KETIBAAN YAB DATO’ SERI ANWAR BIN IBRAHIM, PERDANA MENTERI </a:t>
                      </a:r>
                      <a:r>
                        <a:rPr lang="ms-MY" sz="1200" dirty="0"/>
                        <a:t>SETERUSNYA MENERIMA HORMAT PERDANA </a:t>
                      </a:r>
                      <a:endParaRPr lang="ms-MY" sz="1200" b="1" noProof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13" marB="45713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4106">
                <a:tc rowSpan="8">
                  <a:txBody>
                    <a:bodyPr/>
                    <a:lstStyle/>
                    <a:p>
                      <a:endParaRPr lang="ms-MY" sz="1200" b="0" noProof="0" dirty="0">
                        <a:solidFill>
                          <a:schemeClr val="tx1"/>
                        </a:solidFill>
                      </a:endParaRPr>
                    </a:p>
                  </a:txBody>
                  <a:tcPr marT="45710" marB="4571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/>
                        <a:t>LAGU</a:t>
                      </a:r>
                      <a:r>
                        <a:rPr lang="en-US" sz="1200" kern="1200" baseline="0" dirty="0"/>
                        <a:t> </a:t>
                      </a:r>
                      <a:r>
                        <a:rPr lang="en-US" sz="1200" kern="1200" dirty="0"/>
                        <a:t>“NEGARAKU”</a:t>
                      </a:r>
                      <a:endParaRPr lang="en-US" sz="1200" b="1" kern="1200" dirty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T="45713" marB="45713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4106">
                <a:tc vMerge="1">
                  <a:txBody>
                    <a:bodyPr/>
                    <a:lstStyle/>
                    <a:p>
                      <a:endParaRPr lang="ms-MY" sz="1800" b="0" noProof="0" dirty="0">
                        <a:solidFill>
                          <a:schemeClr val="tx1"/>
                        </a:solidFill>
                      </a:endParaRPr>
                    </a:p>
                  </a:txBody>
                  <a:tcPr marT="45712" marB="45712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ms-MY" sz="1200" noProof="0" dirty="0"/>
                        <a:t>LAGU </a:t>
                      </a:r>
                      <a:r>
                        <a:rPr lang="ms-MY" sz="1200" baseline="0" noProof="0" dirty="0"/>
                        <a:t>“SIAP SEDIA SETIAP MASA”</a:t>
                      </a:r>
                      <a:endParaRPr lang="ms-MY" sz="1200" b="1" noProof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13" marB="45713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018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/>
                        <a:t>PEMERIKSAAN KAWALAN KEHORMATAN OLEH  </a:t>
                      </a:r>
                      <a:r>
                        <a:rPr lang="ms-MY" sz="1200" noProof="0" dirty="0"/>
                        <a:t>YAB DATO’ SERI ANWAR BIN IBRAHIM, PERDANA MENTERI</a:t>
                      </a:r>
                      <a:endParaRPr lang="ms-MY" sz="1200" b="1" noProof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13" marB="45713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1925">
                <a:tc vMerge="1">
                  <a:txBody>
                    <a:bodyPr/>
                    <a:lstStyle/>
                    <a:p>
                      <a:endParaRPr lang="ms-MY" sz="1800" b="0" noProof="0" dirty="0">
                        <a:solidFill>
                          <a:schemeClr val="tx1"/>
                        </a:solidFill>
                      </a:endParaRPr>
                    </a:p>
                  </a:txBody>
                  <a:tcPr marT="45712" marB="45712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ms-MY" sz="1200" noProof="0" dirty="0"/>
                        <a:t>PERBARISAN KELUAR KAWALAN KEHORMATAN</a:t>
                      </a:r>
                      <a:endParaRPr lang="ms-MY" sz="1200" b="1" noProof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14" marB="45714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64108">
                <a:tc vMerge="1">
                  <a:txBody>
                    <a:bodyPr/>
                    <a:lstStyle/>
                    <a:p>
                      <a:endParaRPr lang="ms-MY" sz="1800" b="0" noProof="0" dirty="0">
                        <a:solidFill>
                          <a:schemeClr val="tx1"/>
                        </a:solidFill>
                      </a:endParaRPr>
                    </a:p>
                  </a:txBody>
                  <a:tcPr marT="45712" marB="45712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ms-MY" sz="1200" noProof="0" dirty="0"/>
                        <a:t>BACAAN IKRAR </a:t>
                      </a:r>
                      <a:endParaRPr lang="ms-MY" sz="1200" b="1" noProof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14" marB="45714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0777">
                <a:tc vMerge="1">
                  <a:txBody>
                    <a:bodyPr/>
                    <a:lstStyle/>
                    <a:p>
                      <a:endParaRPr lang="ms-MY" sz="1800" b="0" noProof="0" dirty="0">
                        <a:solidFill>
                          <a:schemeClr val="tx1"/>
                        </a:solidFill>
                      </a:endParaRPr>
                    </a:p>
                  </a:txBody>
                  <a:tcPr marT="45712" marB="45712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DEKLAMASI SAJAK</a:t>
                      </a:r>
                      <a:endParaRPr lang="en-US" sz="12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14" marB="45714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0077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ms-MY" sz="1200" noProof="0" dirty="0"/>
                        <a:t>UCAPAN</a:t>
                      </a:r>
                      <a:r>
                        <a:rPr lang="ms-MY" sz="1200" baseline="0" noProof="0" dirty="0"/>
                        <a:t> ALU-ALUAN </a:t>
                      </a:r>
                      <a:r>
                        <a:rPr lang="ms-MY" sz="1200" noProof="0" dirty="0"/>
                        <a:t>YB MENTERI PEMBANGUNAN KERAJAAN TEMPATAN </a:t>
                      </a:r>
                      <a:endParaRPr lang="ms-MY" sz="1200" b="1" noProof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14" marB="45714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616267">
                <a:tc vMerge="1">
                  <a:txBody>
                    <a:bodyPr/>
                    <a:lstStyle/>
                    <a:p>
                      <a:endParaRPr lang="ms-MY" sz="1800" b="0" noProof="0" dirty="0">
                        <a:solidFill>
                          <a:schemeClr val="tx1"/>
                        </a:solidFill>
                      </a:endParaRPr>
                    </a:p>
                  </a:txBody>
                  <a:tcPr marT="45712" marB="45712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kern="1200" dirty="0"/>
                        <a:t>PERASMIAN PELANCARAN SAMBUTAN HARI ANGGOTA BOMBA SEDUNIA 2024 DAN MENANDATANGANI</a:t>
                      </a:r>
                      <a:r>
                        <a:rPr kumimoji="0" lang="en-US" sz="1200" kern="1200" baseline="0" dirty="0"/>
                        <a:t> PLAK PERASMIAN OLEH </a:t>
                      </a:r>
                      <a:r>
                        <a:rPr lang="ms-MY" sz="1200" noProof="0" dirty="0"/>
                        <a:t>YAB DATO’ SERI ANWAR BIN IBRAHIM, PERDANA MENTERI</a:t>
                      </a:r>
                      <a:endParaRPr kumimoji="0" lang="en-MY" sz="1200" b="1" kern="1200" dirty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T="45714" marB="45714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00777">
                <a:tc>
                  <a:txBody>
                    <a:bodyPr/>
                    <a:lstStyle/>
                    <a:p>
                      <a:endParaRPr lang="ms-MY" sz="1200" b="1" noProof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14" marB="45714" anchor="ctr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ms-MY" sz="1200" noProof="0" dirty="0"/>
                        <a:t>PERTUNJUKAN </a:t>
                      </a:r>
                      <a:r>
                        <a:rPr lang="ms-MY" sz="1200" baseline="0" noProof="0" dirty="0"/>
                        <a:t>KEBOMBAAN</a:t>
                      </a:r>
                      <a:endParaRPr lang="ms-MY" sz="1200" b="1" noProof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14" marB="45714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857581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>
          <a:extLst>
            <a:ext uri="{FF2B5EF4-FFF2-40B4-BE49-F238E27FC236}">
              <a16:creationId xmlns:a16="http://schemas.microsoft.com/office/drawing/2014/main" id="{265CB76D-6B54-1DAE-4529-6BB2FA0977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420;p45">
            <a:extLst>
              <a:ext uri="{FF2B5EF4-FFF2-40B4-BE49-F238E27FC236}">
                <a16:creationId xmlns:a16="http://schemas.microsoft.com/office/drawing/2014/main" id="{745EAA70-3DAB-9B43-965C-4866E54E3DA1}"/>
              </a:ext>
            </a:extLst>
          </p:cNvPr>
          <p:cNvSpPr txBox="1">
            <a:spLocks/>
          </p:cNvSpPr>
          <p:nvPr/>
        </p:nvSpPr>
        <p:spPr>
          <a:xfrm>
            <a:off x="728020" y="-270587"/>
            <a:ext cx="7704000" cy="1315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Montserrat ExtraBold"/>
              <a:buNone/>
              <a:defRPr sz="4500" b="1" i="0" u="none" strike="noStrike" cap="none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ontserrat"/>
              <a:buNone/>
              <a:defRPr sz="3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ontserrat"/>
              <a:buNone/>
              <a:defRPr sz="3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ontserrat"/>
              <a:buNone/>
              <a:defRPr sz="3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ontserrat"/>
              <a:buNone/>
              <a:defRPr sz="3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ontserrat"/>
              <a:buNone/>
              <a:defRPr sz="3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ontserrat"/>
              <a:buNone/>
              <a:defRPr sz="3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ontserrat"/>
              <a:buNone/>
              <a:defRPr sz="3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ontserrat"/>
              <a:buNone/>
              <a:defRPr sz="3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en-US" sz="2000" dirty="0">
                <a:solidFill>
                  <a:schemeClr val="bg1"/>
                </a:solidFill>
              </a:rPr>
              <a:t>ATUR CARA </a:t>
            </a:r>
          </a:p>
          <a:p>
            <a:r>
              <a:rPr lang="en-US" sz="1400" dirty="0">
                <a:solidFill>
                  <a:srgbClr val="FDB05F"/>
                </a:solidFill>
              </a:rPr>
              <a:t>SAMBUTAN HARI ANGGOTA BOMBA SEDUNIA 2024</a:t>
            </a:r>
            <a:endParaRPr lang="en-US" sz="1400" b="0" dirty="0">
              <a:solidFill>
                <a:srgbClr val="FDB05F"/>
              </a:solidFill>
            </a:endParaRPr>
          </a:p>
        </p:txBody>
      </p:sp>
      <p:pic>
        <p:nvPicPr>
          <p:cNvPr id="104" name="Picture 103" descr="A picture containing text, cup, lamp&#10;&#10;Description automatically generated">
            <a:extLst>
              <a:ext uri="{FF2B5EF4-FFF2-40B4-BE49-F238E27FC236}">
                <a16:creationId xmlns:a16="http://schemas.microsoft.com/office/drawing/2014/main" id="{1616DED9-0270-98A1-DF2B-4AC282E047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53" y="0"/>
            <a:ext cx="516160" cy="692958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4460976"/>
              </p:ext>
            </p:extLst>
          </p:nvPr>
        </p:nvGraphicFramePr>
        <p:xfrm>
          <a:off x="84221" y="732906"/>
          <a:ext cx="8963526" cy="4388700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8827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0807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1141">
                <a:tc>
                  <a:txBody>
                    <a:bodyPr/>
                    <a:lstStyle/>
                    <a:p>
                      <a:pPr algn="ctr"/>
                      <a:r>
                        <a:rPr lang="ms-MY" sz="12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MASA</a:t>
                      </a:r>
                      <a:endParaRPr lang="ms-MY" sz="1200" b="1" noProof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Berlin Sans FB Demi" pitchFamily="34" charset="0"/>
                      </a:endParaRPr>
                    </a:p>
                  </a:txBody>
                  <a:tcPr marT="45702" marB="4570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ms-MY" sz="12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ATUR CARA</a:t>
                      </a:r>
                      <a:endParaRPr lang="ms-MY" sz="1200" b="1" noProof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Berlin Sans FB Demi" pitchFamily="34" charset="0"/>
                      </a:endParaRPr>
                    </a:p>
                  </a:txBody>
                  <a:tcPr marT="45702" marB="45702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8333">
                <a:tc rowSpan="10">
                  <a:txBody>
                    <a:bodyPr/>
                    <a:lstStyle/>
                    <a:p>
                      <a:endParaRPr lang="ms-MY" sz="1200" b="1" noProof="0" dirty="0">
                        <a:solidFill>
                          <a:schemeClr val="tx1"/>
                        </a:solidFill>
                      </a:endParaRPr>
                    </a:p>
                  </a:txBody>
                  <a:tcPr marT="45702" marB="45702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ms-MY" sz="1200" noProof="0" dirty="0"/>
                        <a:t>PERARAKAN</a:t>
                      </a:r>
                      <a:r>
                        <a:rPr lang="ms-MY" sz="1200" baseline="0" noProof="0" dirty="0"/>
                        <a:t> PERBARISAN</a:t>
                      </a:r>
                      <a:endParaRPr lang="ms-MY" sz="1200" b="1" noProof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02" marB="45702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8333">
                <a:tc vMerge="1">
                  <a:txBody>
                    <a:bodyPr/>
                    <a:lstStyle/>
                    <a:p>
                      <a:endParaRPr lang="en-MY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ms-MY" sz="1200" noProof="0" dirty="0"/>
                        <a:t>PERARAKAN JENTERA</a:t>
                      </a:r>
                      <a:endParaRPr lang="ms-MY" sz="1200" b="1" noProof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02" marB="45702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8333">
                <a:tc vMerge="1">
                  <a:txBody>
                    <a:bodyPr/>
                    <a:lstStyle/>
                    <a:p>
                      <a:endParaRPr lang="en-MY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ms-MY" sz="1200" noProof="0" dirty="0"/>
                        <a:t>PERBARISAN MASUK KAWALAN</a:t>
                      </a:r>
                      <a:r>
                        <a:rPr lang="ms-MY" sz="1200" baseline="0" noProof="0" dirty="0"/>
                        <a:t> KEHORMATAN</a:t>
                      </a:r>
                      <a:endParaRPr lang="ms-MY" sz="1200" b="1" noProof="0" dirty="0">
                        <a:solidFill>
                          <a:schemeClr val="tx1"/>
                        </a:solidFill>
                      </a:endParaRPr>
                    </a:p>
                  </a:txBody>
                  <a:tcPr marT="45702" marB="45702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8333">
                <a:tc vMerge="1">
                  <a:txBody>
                    <a:bodyPr/>
                    <a:lstStyle/>
                    <a:p>
                      <a:endParaRPr lang="en-MY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ms-MY" sz="1200" noProof="0" dirty="0"/>
                        <a:t>LAWATAN KE PAMERAN</a:t>
                      </a:r>
                      <a:endParaRPr lang="ms-MY" sz="1200" b="1" noProof="0" dirty="0">
                        <a:solidFill>
                          <a:schemeClr val="tx1"/>
                        </a:solidFill>
                      </a:endParaRPr>
                    </a:p>
                  </a:txBody>
                  <a:tcPr marT="45702" marB="45702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8333">
                <a:tc vMerge="1">
                  <a:txBody>
                    <a:bodyPr/>
                    <a:lstStyle/>
                    <a:p>
                      <a:endParaRPr lang="en-MY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ms-MY" sz="1200" noProof="0" dirty="0"/>
                        <a:t>SESI BERGAMBAR</a:t>
                      </a:r>
                      <a:endParaRPr lang="ms-MY" sz="1200" b="1" noProof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02" marB="45702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8333">
                <a:tc vMerge="1">
                  <a:txBody>
                    <a:bodyPr/>
                    <a:lstStyle/>
                    <a:p>
                      <a:endParaRPr lang="ms-MY" sz="1800" b="0" noProof="0" dirty="0">
                        <a:solidFill>
                          <a:schemeClr val="tx1"/>
                        </a:solidFill>
                      </a:endParaRPr>
                    </a:p>
                  </a:txBody>
                  <a:tcPr marT="45713" marB="45713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ms-MY" sz="1200" noProof="0" dirty="0"/>
                        <a:t>JAMUAN</a:t>
                      </a:r>
                      <a:endParaRPr lang="ms-MY" sz="1200" b="1" noProof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02" marB="45702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68347">
                <a:tc vMerge="1">
                  <a:txBody>
                    <a:bodyPr/>
                    <a:lstStyle/>
                    <a:p>
                      <a:endParaRPr lang="ms-MY" sz="1800" b="0" noProof="0" dirty="0">
                        <a:solidFill>
                          <a:schemeClr val="tx1"/>
                        </a:solidFill>
                      </a:endParaRPr>
                    </a:p>
                  </a:txBody>
                  <a:tcPr marT="45713" marB="45713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ms-MY" sz="1200" noProof="0" dirty="0"/>
                        <a:t>YAB DATO’ SERI ANWAR BIN IBRAHIM, PERDANA MENTERI </a:t>
                      </a:r>
                      <a:r>
                        <a:rPr lang="ms-MY" sz="1200" dirty="0"/>
                        <a:t>MENINGGALKAN MAJLIS</a:t>
                      </a:r>
                      <a:endParaRPr kumimoji="0" lang="en-MY" sz="1200" b="1" kern="1200" dirty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T="45709" marB="45709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68347">
                <a:tc vMerge="1">
                  <a:txBody>
                    <a:bodyPr/>
                    <a:lstStyle/>
                    <a:p>
                      <a:endParaRPr lang="ms-MY" sz="1800" b="0" noProof="0" dirty="0">
                        <a:solidFill>
                          <a:schemeClr val="tx1"/>
                        </a:solidFill>
                      </a:endParaRPr>
                    </a:p>
                  </a:txBody>
                  <a:tcPr marT="45713" marB="45713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ms-MY" sz="1200" noProof="0" dirty="0"/>
                        <a:t>YAB DATO’ SERI SAARANI BIN MOHAMAD, MENTERI BESAR PERAK MENINGGALKAN MAJLIS</a:t>
                      </a:r>
                      <a:endParaRPr lang="ms-MY" sz="1200" b="1" noProof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09" marB="45709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68347">
                <a:tc vMerge="1">
                  <a:txBody>
                    <a:bodyPr/>
                    <a:lstStyle/>
                    <a:p>
                      <a:endParaRPr lang="ms-MY" sz="1800" b="0" noProof="0" dirty="0">
                        <a:solidFill>
                          <a:schemeClr val="tx1"/>
                        </a:solidFill>
                      </a:endParaRPr>
                    </a:p>
                  </a:txBody>
                  <a:tcPr marT="45713" marB="45713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ms-MY" sz="1200" noProof="0" dirty="0"/>
                        <a:t>YB TUAN NGA KOR MING, MENTERI</a:t>
                      </a:r>
                      <a:r>
                        <a:rPr lang="ms-MY" sz="1200" baseline="0" noProof="0" dirty="0"/>
                        <a:t> PERUMAHAN DAN </a:t>
                      </a:r>
                      <a:r>
                        <a:rPr lang="ms-MY" sz="1200" noProof="0" dirty="0"/>
                        <a:t>KERAJAAN TEMPATAN MENINGGALKAN MAJLIS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 marT="45709" marB="45709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47259">
                <a:tc vMerge="1">
                  <a:txBody>
                    <a:bodyPr/>
                    <a:lstStyle/>
                    <a:p>
                      <a:endParaRPr lang="ms-MY" sz="1800" b="0" noProof="0" dirty="0">
                        <a:solidFill>
                          <a:schemeClr val="tx1"/>
                        </a:solidFill>
                      </a:endParaRPr>
                    </a:p>
                  </a:txBody>
                  <a:tcPr marT="45713" marB="45713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ms-MY" sz="1200" noProof="0" dirty="0"/>
                        <a:t>YB DATUK AIMAN ATHIRAH BINTI SABU, TIMBALAN MENTERI</a:t>
                      </a:r>
                      <a:r>
                        <a:rPr lang="ms-MY" sz="1200" baseline="0" noProof="0" dirty="0"/>
                        <a:t> PERUMAHAN DAN </a:t>
                      </a:r>
                      <a:r>
                        <a:rPr lang="ms-MY" sz="1200" noProof="0" dirty="0"/>
                        <a:t>KERAJAAN TEMPATAN MENINGGALKAN MAJLIS </a:t>
                      </a:r>
                      <a:endParaRPr kumimoji="0" lang="en-MY" sz="1200" b="1" kern="1200" dirty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T="45709" marB="45709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47259">
                <a:tc>
                  <a:txBody>
                    <a:bodyPr/>
                    <a:lstStyle/>
                    <a:p>
                      <a:endParaRPr lang="ms-MY" sz="1200" b="1" noProof="0" dirty="0">
                        <a:solidFill>
                          <a:schemeClr val="tx1"/>
                        </a:solidFill>
                      </a:endParaRPr>
                    </a:p>
                  </a:txBody>
                  <a:tcPr marT="45702" marB="45702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ms-MY" sz="1200" noProof="0" dirty="0"/>
                        <a:t>YBHG. DATUK WIRA M NOOR AZMAN BIN TAIB, KETUA SETIAUSAHA</a:t>
                      </a:r>
                      <a:r>
                        <a:rPr lang="ms-MY" sz="1200" baseline="0" noProof="0" dirty="0"/>
                        <a:t>, KEMENTERIAN PERUMAHAN DAN </a:t>
                      </a:r>
                      <a:r>
                        <a:rPr lang="ms-MY" sz="1200" noProof="0" dirty="0"/>
                        <a:t>KERAJAAN TEMPATAN MENINGGALKAN MAJLIS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 marT="45709" marB="45709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47259">
                <a:tc>
                  <a:txBody>
                    <a:bodyPr/>
                    <a:lstStyle/>
                    <a:p>
                      <a:endParaRPr lang="ms-MY" sz="1200" b="1" noProof="0" dirty="0">
                        <a:solidFill>
                          <a:schemeClr val="tx1"/>
                        </a:solidFill>
                      </a:endParaRPr>
                    </a:p>
                  </a:txBody>
                  <a:tcPr marT="45702" marB="45702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ms-MY" sz="1200" baseline="0" noProof="0" dirty="0"/>
                        <a:t>YAS DATO’ </a:t>
                      </a:r>
                      <a:r>
                        <a:rPr lang="ms-MY" sz="1200" noProof="0" dirty="0"/>
                        <a:t>Ts. NOR HISHAM BIN MOHAMMAD, </a:t>
                      </a:r>
                      <a:r>
                        <a:rPr lang="ms-MY" sz="1200" baseline="0" noProof="0" dirty="0"/>
                        <a:t>K</a:t>
                      </a:r>
                      <a:r>
                        <a:rPr lang="ms-MY" sz="1200" noProof="0" dirty="0"/>
                        <a:t>ETUA PENGARAH, JABATAN BOMBA DAN PENYELAMAT MALAYSIA MENINGGALKAN MAJLIS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 marT="45709" marB="45709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68333">
                <a:tc>
                  <a:txBody>
                    <a:bodyPr/>
                    <a:lstStyle/>
                    <a:p>
                      <a:endParaRPr lang="ms-MY" sz="1200" b="1" noProof="0" dirty="0">
                        <a:solidFill>
                          <a:schemeClr val="tx1"/>
                        </a:solidFill>
                      </a:endParaRPr>
                    </a:p>
                  </a:txBody>
                  <a:tcPr marT="45702" marB="45702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ms-MY" sz="1200" noProof="0" dirty="0"/>
                        <a:t>BERSURAI</a:t>
                      </a:r>
                      <a:endParaRPr lang="ms-MY" sz="1200" b="1" noProof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02" marB="45702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507486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214;p44">
            <a:extLst>
              <a:ext uri="{FF2B5EF4-FFF2-40B4-BE49-F238E27FC236}">
                <a16:creationId xmlns:a16="http://schemas.microsoft.com/office/drawing/2014/main" id="{9B672197-6A21-DD59-32C8-D278F4E0FB2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87337" y="139473"/>
            <a:ext cx="7007082" cy="94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/>
              <a:t>KAWALAN KEHORMATAN &amp; PASUKAN DETACHMENT </a:t>
            </a:r>
            <a:endParaRPr sz="1800" dirty="0">
              <a:solidFill>
                <a:schemeClr val="accent1"/>
              </a:solidFill>
            </a:endParaRPr>
          </a:p>
        </p:txBody>
      </p:sp>
      <p:cxnSp>
        <p:nvCxnSpPr>
          <p:cNvPr id="46" name="Google Shape;216;p44">
            <a:extLst>
              <a:ext uri="{FF2B5EF4-FFF2-40B4-BE49-F238E27FC236}">
                <a16:creationId xmlns:a16="http://schemas.microsoft.com/office/drawing/2014/main" id="{6D717FFF-D238-2ED3-7EFA-81B233AA2128}"/>
              </a:ext>
            </a:extLst>
          </p:cNvPr>
          <p:cNvCxnSpPr/>
          <p:nvPr/>
        </p:nvCxnSpPr>
        <p:spPr>
          <a:xfrm>
            <a:off x="375037" y="610173"/>
            <a:ext cx="276300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5400000" algn="bl" rotWithShape="0">
              <a:srgbClr val="FFFFFF">
                <a:alpha val="50000"/>
              </a:srgbClr>
            </a:outerShdw>
          </a:effectLst>
        </p:spPr>
      </p:cxn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947" t="4507" r="743" b="2428"/>
          <a:stretch/>
        </p:blipFill>
        <p:spPr>
          <a:xfrm>
            <a:off x="375036" y="794083"/>
            <a:ext cx="7716137" cy="4211054"/>
          </a:xfrm>
          <a:prstGeom prst="rect">
            <a:avLst/>
          </a:prstGeom>
        </p:spPr>
      </p:pic>
      <p:pic>
        <p:nvPicPr>
          <p:cNvPr id="7" name="Picture 6" descr="A picture containing text, cup, lamp&#10;&#10;Description automatically generated">
            <a:extLst>
              <a:ext uri="{FF2B5EF4-FFF2-40B4-BE49-F238E27FC236}">
                <a16:creationId xmlns:a16="http://schemas.microsoft.com/office/drawing/2014/main" id="{1616DED9-0270-98A1-DF2B-4AC282E047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67518" y="39947"/>
            <a:ext cx="516160" cy="692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0695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>
          <a:extLst>
            <a:ext uri="{FF2B5EF4-FFF2-40B4-BE49-F238E27FC236}">
              <a16:creationId xmlns:a16="http://schemas.microsoft.com/office/drawing/2014/main" id="{265CB76D-6B54-1DAE-4529-6BB2FA0977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420;p45">
            <a:extLst>
              <a:ext uri="{FF2B5EF4-FFF2-40B4-BE49-F238E27FC236}">
                <a16:creationId xmlns:a16="http://schemas.microsoft.com/office/drawing/2014/main" id="{745EAA70-3DAB-9B43-965C-4866E54E3DA1}"/>
              </a:ext>
            </a:extLst>
          </p:cNvPr>
          <p:cNvSpPr txBox="1">
            <a:spLocks/>
          </p:cNvSpPr>
          <p:nvPr/>
        </p:nvSpPr>
        <p:spPr>
          <a:xfrm>
            <a:off x="728020" y="-222459"/>
            <a:ext cx="7704000" cy="1315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Montserrat ExtraBold"/>
              <a:buNone/>
              <a:defRPr sz="4500" b="1" i="0" u="none" strike="noStrike" cap="none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ontserrat"/>
              <a:buNone/>
              <a:defRPr sz="3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ontserrat"/>
              <a:buNone/>
              <a:defRPr sz="3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ontserrat"/>
              <a:buNone/>
              <a:defRPr sz="3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ontserrat"/>
              <a:buNone/>
              <a:defRPr sz="3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ontserrat"/>
              <a:buNone/>
              <a:defRPr sz="3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ontserrat"/>
              <a:buNone/>
              <a:defRPr sz="3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ontserrat"/>
              <a:buNone/>
              <a:defRPr sz="3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ontserrat"/>
              <a:buNone/>
              <a:defRPr sz="3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en-US" sz="2000" dirty="0">
                <a:solidFill>
                  <a:schemeClr val="bg1"/>
                </a:solidFill>
              </a:rPr>
              <a:t>PECAHAN PESERTA </a:t>
            </a:r>
          </a:p>
          <a:p>
            <a:r>
              <a:rPr lang="en-US" sz="1400" dirty="0">
                <a:solidFill>
                  <a:srgbClr val="FDB05F"/>
                </a:solidFill>
              </a:rPr>
              <a:t>KAWALAN KEHORMATAN DAN PASUKAN DETACHMENT </a:t>
            </a:r>
          </a:p>
          <a:p>
            <a:r>
              <a:rPr lang="en-US" sz="1400" dirty="0">
                <a:solidFill>
                  <a:srgbClr val="FDB05F"/>
                </a:solidFill>
              </a:rPr>
              <a:t>SAMBUTAN HARI ANGGOTA BOMBA SEDUNIA 2024</a:t>
            </a:r>
            <a:endParaRPr lang="en-US" sz="1400" b="0" dirty="0">
              <a:solidFill>
                <a:srgbClr val="FDB05F"/>
              </a:solidFill>
            </a:endParaRPr>
          </a:p>
        </p:txBody>
      </p:sp>
      <p:pic>
        <p:nvPicPr>
          <p:cNvPr id="104" name="Picture 103" descr="A picture containing text, cup, lamp&#10;&#10;Description automatically generated">
            <a:extLst>
              <a:ext uri="{FF2B5EF4-FFF2-40B4-BE49-F238E27FC236}">
                <a16:creationId xmlns:a16="http://schemas.microsoft.com/office/drawing/2014/main" id="{1616DED9-0270-98A1-DF2B-4AC282E047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53" y="0"/>
            <a:ext cx="516160" cy="692958"/>
          </a:xfrm>
          <a:prstGeom prst="rect">
            <a:avLst/>
          </a:prstGeom>
        </p:spPr>
      </p:pic>
      <p:graphicFrame>
        <p:nvGraphicFramePr>
          <p:cNvPr id="5" name="Group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4903354"/>
              </p:ext>
            </p:extLst>
          </p:nvPr>
        </p:nvGraphicFramePr>
        <p:xfrm>
          <a:off x="192003" y="1044451"/>
          <a:ext cx="8776033" cy="3816306"/>
        </p:xfrm>
        <a:graphic>
          <a:graphicData uri="http://schemas.openxmlformats.org/drawingml/2006/table">
            <a:tbl>
              <a:tblPr>
                <a:tableStyleId>{22838BEF-8BB2-4498-84A7-C5851F593DF1}</a:tableStyleId>
              </a:tblPr>
              <a:tblGrid>
                <a:gridCol w="3772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216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7199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4509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77261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8740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96573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sym typeface="Arial" charset="0"/>
                        </a:rPr>
                        <a:t>BIL</a:t>
                      </a:r>
                      <a:endParaRPr kumimoji="0" lang="en-US" alt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宋体" pitchFamily="2" charset="-122"/>
                        <a:cs typeface="Arial" charset="0"/>
                        <a:sym typeface="Arial" charset="0"/>
                      </a:endParaRPr>
                    </a:p>
                  </a:txBody>
                  <a:tcPr marL="7255" marR="7255" marT="7260" marB="0" anchor="ctr" horzOverflow="overflow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sym typeface="Arial" charset="0"/>
                        </a:rPr>
                        <a:t>PERKARA</a:t>
                      </a:r>
                      <a:endParaRPr kumimoji="0" lang="en-US" alt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宋体" pitchFamily="2" charset="-122"/>
                        <a:cs typeface="Arial" charset="0"/>
                        <a:sym typeface="Arial" charset="0"/>
                      </a:endParaRPr>
                    </a:p>
                  </a:txBody>
                  <a:tcPr marL="7255" marR="7255" marT="7260" marB="0" anchor="ctr" horzOverflow="overflow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sym typeface="Arial" charset="0"/>
                        </a:rPr>
                        <a:t>GRED</a:t>
                      </a:r>
                      <a:endParaRPr kumimoji="0" lang="en-US" alt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宋体" pitchFamily="2" charset="-122"/>
                        <a:cs typeface="Arial" charset="0"/>
                        <a:sym typeface="Arial" charset="0"/>
                      </a:endParaRPr>
                    </a:p>
                  </a:txBody>
                  <a:tcPr marL="7255" marR="7255" marT="7260" marB="0" anchor="ctr" horzOverflow="overflow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sym typeface="Arial" charset="0"/>
                        </a:rPr>
                        <a:t>JUMLAH</a:t>
                      </a:r>
                      <a:endParaRPr kumimoji="0" lang="en-US" alt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宋体" pitchFamily="2" charset="-122"/>
                        <a:cs typeface="Arial" charset="0"/>
                        <a:sym typeface="Arial" charset="0"/>
                      </a:endParaRPr>
                    </a:p>
                  </a:txBody>
                  <a:tcPr marL="7255" marR="7255" marT="7260" marB="0" anchor="ctr" horzOverflow="overflow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sym typeface="Arial" charset="0"/>
                        </a:rPr>
                        <a:t>PESERTA</a:t>
                      </a:r>
                      <a:endParaRPr kumimoji="0" lang="en-US" alt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宋体" pitchFamily="2" charset="-122"/>
                        <a:cs typeface="Arial" charset="0"/>
                        <a:sym typeface="Arial" charset="0"/>
                      </a:endParaRPr>
                    </a:p>
                  </a:txBody>
                  <a:tcPr marL="7255" marR="7255" marT="7260" marB="0" anchor="ctr" horzOverflow="overflow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sym typeface="Arial" charset="0"/>
                        </a:rPr>
                        <a:t>PAKAIAN &amp; KELENGKAPAN</a:t>
                      </a:r>
                      <a:endParaRPr kumimoji="0" lang="en-US" alt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宋体" pitchFamily="2" charset="-122"/>
                        <a:cs typeface="Arial" charset="0"/>
                        <a:sym typeface="Arial" charset="0"/>
                      </a:endParaRPr>
                    </a:p>
                  </a:txBody>
                  <a:tcPr marL="7255" marR="7255" marT="7260" marB="0" anchor="ctr" horzOverflow="overflow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573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u="none" strike="noStrike" cap="none" normalizeH="0" baseline="0">
                          <a:ln>
                            <a:noFill/>
                          </a:ln>
                          <a:effectLst/>
                          <a:sym typeface="Arial" charset="0"/>
                        </a:rPr>
                        <a:t>1</a:t>
                      </a: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pitchFamily="2" charset="-122"/>
                        <a:cs typeface="Arial" charset="0"/>
                        <a:sym typeface="Arial" charset="0"/>
                      </a:endParaRPr>
                    </a:p>
                  </a:txBody>
                  <a:tcPr marL="7255" marR="7255" marT="7260" marB="0" anchor="ctr" horzOverflow="overflow"/>
                </a:tc>
                <a:tc>
                  <a:txBody>
                    <a:bodyPr/>
                    <a:lstStyle/>
                    <a:p>
                      <a:pPr marL="114300" marR="0" lvl="0" indent="-1143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u="none" strike="noStrike" cap="none" normalizeH="0" baseline="0" dirty="0">
                          <a:ln>
                            <a:noFill/>
                          </a:ln>
                          <a:effectLst/>
                          <a:sym typeface="Arial" charset="0"/>
                        </a:rPr>
                        <a:t>PARADE COMMANDER</a:t>
                      </a:r>
                      <a:endParaRPr kumimoji="0" lang="en-US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pitchFamily="2" charset="-122"/>
                        <a:cs typeface="Arial" charset="0"/>
                        <a:sym typeface="Arial" charset="0"/>
                      </a:endParaRPr>
                    </a:p>
                  </a:txBody>
                  <a:tcPr marL="7255" marR="7255" marT="726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u="none" strike="noStrike" cap="none" normalizeH="0" baseline="0" dirty="0">
                          <a:ln>
                            <a:noFill/>
                          </a:ln>
                          <a:effectLst/>
                          <a:sym typeface="Arial" charset="0"/>
                        </a:rPr>
                        <a:t>KB 44</a:t>
                      </a:r>
                      <a:endParaRPr kumimoji="0" lang="en-US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pitchFamily="2" charset="-122"/>
                        <a:cs typeface="Arial" charset="0"/>
                        <a:sym typeface="Arial" charset="0"/>
                      </a:endParaRPr>
                    </a:p>
                  </a:txBody>
                  <a:tcPr marL="7255" marR="7255" marT="726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u="none" strike="noStrike" cap="none" normalizeH="0" baseline="0">
                          <a:ln>
                            <a:noFill/>
                          </a:ln>
                          <a:effectLst/>
                          <a:sym typeface="Arial" charset="0"/>
                        </a:rPr>
                        <a:t>2</a:t>
                      </a: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pitchFamily="2" charset="-122"/>
                        <a:cs typeface="Arial" charset="0"/>
                        <a:sym typeface="Arial" charset="0"/>
                      </a:endParaRPr>
                    </a:p>
                  </a:txBody>
                  <a:tcPr marL="7255" marR="7255" marT="726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u="none" strike="noStrike" cap="none" normalizeH="0" baseline="0">
                          <a:ln>
                            <a:noFill/>
                          </a:ln>
                          <a:effectLst/>
                          <a:sym typeface="Arial" charset="0"/>
                        </a:rPr>
                        <a:t>PgKB II </a:t>
                      </a:r>
                    </a:p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u="none" strike="noStrike" cap="none" normalizeH="0" baseline="0">
                          <a:ln>
                            <a:noFill/>
                          </a:ln>
                          <a:effectLst/>
                          <a:sym typeface="Arial" charset="0"/>
                        </a:rPr>
                        <a:t>PgKB II </a:t>
                      </a: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pitchFamily="2" charset="-122"/>
                        <a:cs typeface="Arial" charset="0"/>
                        <a:sym typeface="Arial" charset="0"/>
                      </a:endParaRPr>
                    </a:p>
                  </a:txBody>
                  <a:tcPr marL="7255" marR="7255" marT="726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u="none" strike="noStrike" cap="none" normalizeH="0" baseline="0">
                          <a:ln>
                            <a:noFill/>
                          </a:ln>
                          <a:effectLst/>
                          <a:sym typeface="Arial" charset="0"/>
                        </a:rPr>
                        <a:t>No.3</a:t>
                      </a: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pitchFamily="2" charset="-122"/>
                        <a:cs typeface="Arial" charset="0"/>
                        <a:sym typeface="Arial" charset="0"/>
                      </a:endParaRPr>
                    </a:p>
                  </a:txBody>
                  <a:tcPr marL="7255" marR="7255" marT="7260" marB="0" anchor="ctr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573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u="none" strike="noStrike" cap="none" normalizeH="0" baseline="0">
                          <a:ln>
                            <a:noFill/>
                          </a:ln>
                          <a:effectLst/>
                          <a:sym typeface="Arial" charset="0"/>
                        </a:rPr>
                        <a:t>2</a:t>
                      </a: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pitchFamily="2" charset="-122"/>
                        <a:cs typeface="Arial" charset="0"/>
                        <a:sym typeface="Arial" charset="0"/>
                      </a:endParaRPr>
                    </a:p>
                  </a:txBody>
                  <a:tcPr marL="7255" marR="7255" marT="7260" marB="0" anchor="ctr" horzOverflow="overflow"/>
                </a:tc>
                <a:tc>
                  <a:txBody>
                    <a:bodyPr/>
                    <a:lstStyle/>
                    <a:p>
                      <a:pPr marL="114300" marR="0" lvl="0" indent="-1143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u="none" strike="noStrike" cap="none" normalizeH="0" baseline="0">
                          <a:ln>
                            <a:noFill/>
                          </a:ln>
                          <a:effectLst/>
                          <a:sym typeface="Arial" charset="0"/>
                        </a:rPr>
                        <a:t>SABALTAN</a:t>
                      </a: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pitchFamily="2" charset="-122"/>
                        <a:cs typeface="Arial" charset="0"/>
                        <a:sym typeface="Arial" charset="0"/>
                      </a:endParaRPr>
                    </a:p>
                  </a:txBody>
                  <a:tcPr marL="7255" marR="7255" marT="726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u="none" strike="noStrike" cap="none" normalizeH="0" baseline="0" dirty="0">
                          <a:ln>
                            <a:noFill/>
                          </a:ln>
                          <a:effectLst/>
                          <a:sym typeface="Arial" charset="0"/>
                        </a:rPr>
                        <a:t>KB 41</a:t>
                      </a:r>
                      <a:endParaRPr kumimoji="0" lang="en-US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pitchFamily="2" charset="-122"/>
                        <a:cs typeface="Arial" charset="0"/>
                        <a:sym typeface="Arial" charset="0"/>
                      </a:endParaRPr>
                    </a:p>
                  </a:txBody>
                  <a:tcPr marL="7255" marR="7255" marT="726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u="none" strike="noStrike" cap="none" normalizeH="0" baseline="0">
                          <a:ln>
                            <a:noFill/>
                          </a:ln>
                          <a:effectLst/>
                          <a:sym typeface="Arial" charset="0"/>
                        </a:rPr>
                        <a:t>2</a:t>
                      </a: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pitchFamily="2" charset="-122"/>
                        <a:cs typeface="Arial" charset="0"/>
                        <a:sym typeface="Arial" charset="0"/>
                      </a:endParaRPr>
                    </a:p>
                  </a:txBody>
                  <a:tcPr marL="7255" marR="7255" marT="726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u="none" strike="noStrike" cap="none" normalizeH="0" baseline="0" dirty="0" err="1">
                          <a:ln>
                            <a:noFill/>
                          </a:ln>
                          <a:effectLst/>
                          <a:sym typeface="Arial" charset="0"/>
                        </a:rPr>
                        <a:t>PgB</a:t>
                      </a:r>
                      <a:endParaRPr kumimoji="0" lang="en-US" altLang="en-US" sz="1200" u="none" strike="noStrike" cap="none" normalizeH="0" baseline="0" dirty="0">
                        <a:ln>
                          <a:noFill/>
                        </a:ln>
                        <a:effectLst/>
                        <a:sym typeface="Arial" charset="0"/>
                      </a:endParaRPr>
                    </a:p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u="none" strike="noStrike" cap="none" normalizeH="0" baseline="0" dirty="0" err="1">
                          <a:ln>
                            <a:noFill/>
                          </a:ln>
                          <a:effectLst/>
                          <a:sym typeface="Arial" charset="0"/>
                        </a:rPr>
                        <a:t>PgB</a:t>
                      </a:r>
                      <a:r>
                        <a:rPr kumimoji="0" lang="en-US" altLang="en-US" sz="1200" u="none" strike="noStrike" cap="none" normalizeH="0" baseline="0" dirty="0">
                          <a:ln>
                            <a:noFill/>
                          </a:ln>
                          <a:effectLst/>
                          <a:sym typeface="Arial" charset="0"/>
                        </a:rPr>
                        <a:t>  </a:t>
                      </a:r>
                      <a:endParaRPr kumimoji="0" lang="en-US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pitchFamily="2" charset="-122"/>
                        <a:cs typeface="Arial" charset="0"/>
                        <a:sym typeface="Arial" charset="0"/>
                      </a:endParaRPr>
                    </a:p>
                  </a:txBody>
                  <a:tcPr marL="7255" marR="7255" marT="726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u="none" strike="noStrike" cap="none" normalizeH="0" baseline="0">
                          <a:ln>
                            <a:noFill/>
                          </a:ln>
                          <a:effectLst/>
                          <a:sym typeface="Arial" charset="0"/>
                        </a:rPr>
                        <a:t>No.3</a:t>
                      </a: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pitchFamily="2" charset="-122"/>
                        <a:cs typeface="Arial" charset="0"/>
                        <a:sym typeface="Arial" charset="0"/>
                      </a:endParaRPr>
                    </a:p>
                  </a:txBody>
                  <a:tcPr marL="7255" marR="7255" marT="7260" marB="0" anchor="ctr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6573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u="none" strike="noStrike" cap="none" normalizeH="0" baseline="0">
                          <a:ln>
                            <a:noFill/>
                          </a:ln>
                          <a:effectLst/>
                          <a:sym typeface="Arial" charset="0"/>
                        </a:rPr>
                        <a:t>3</a:t>
                      </a: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 Unicode MS" pitchFamily="34" charset="-128"/>
                        <a:cs typeface="Arial" charset="0"/>
                        <a:sym typeface="Arial" charset="0"/>
                      </a:endParaRPr>
                    </a:p>
                  </a:txBody>
                  <a:tcPr marL="7255" marR="7255" marT="7260" marB="0" anchor="ctr" horzOverflow="overflow"/>
                </a:tc>
                <a:tc>
                  <a:txBody>
                    <a:bodyPr/>
                    <a:lstStyle/>
                    <a:p>
                      <a:pPr marL="114300" marR="0" lvl="0" indent="-1143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u="none" strike="noStrike" cap="none" normalizeH="0" baseline="0">
                          <a:ln>
                            <a:noFill/>
                          </a:ln>
                          <a:effectLst/>
                          <a:sym typeface="Arial" charset="0"/>
                        </a:rPr>
                        <a:t>ORDERLY</a:t>
                      </a: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 Unicode MS" pitchFamily="34" charset="-128"/>
                        <a:cs typeface="Arial" charset="0"/>
                        <a:sym typeface="Arial" charset="0"/>
                      </a:endParaRPr>
                    </a:p>
                  </a:txBody>
                  <a:tcPr marL="7255" marR="7255" marT="726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u="none" strike="noStrike" cap="none" normalizeH="0" baseline="0">
                          <a:ln>
                            <a:noFill/>
                          </a:ln>
                          <a:effectLst/>
                          <a:sym typeface="Arial" charset="0"/>
                        </a:rPr>
                        <a:t>KB44</a:t>
                      </a: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 Unicode MS" pitchFamily="34" charset="-128"/>
                        <a:cs typeface="Arial" charset="0"/>
                        <a:sym typeface="Arial" charset="0"/>
                      </a:endParaRPr>
                    </a:p>
                  </a:txBody>
                  <a:tcPr marL="7255" marR="7255" marT="726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u="none" strike="noStrike" cap="none" normalizeH="0" baseline="0">
                          <a:ln>
                            <a:noFill/>
                          </a:ln>
                          <a:effectLst/>
                          <a:sym typeface="Arial" charset="0"/>
                        </a:rPr>
                        <a:t>2</a:t>
                      </a: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 Unicode MS" pitchFamily="34" charset="-128"/>
                        <a:cs typeface="Arial" charset="0"/>
                        <a:sym typeface="Arial" charset="0"/>
                      </a:endParaRPr>
                    </a:p>
                  </a:txBody>
                  <a:tcPr marL="7255" marR="7255" marT="726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u="none" strike="noStrike" cap="none" normalizeH="0" baseline="0" dirty="0" err="1">
                          <a:ln>
                            <a:noFill/>
                          </a:ln>
                          <a:effectLst/>
                          <a:sym typeface="Arial" charset="0"/>
                        </a:rPr>
                        <a:t>PgKB</a:t>
                      </a:r>
                      <a:r>
                        <a:rPr kumimoji="0" lang="en-US" sz="1200" u="none" strike="noStrike" cap="none" normalizeH="0" baseline="0" dirty="0">
                          <a:ln>
                            <a:noFill/>
                          </a:ln>
                          <a:effectLst/>
                          <a:sym typeface="Arial" charset="0"/>
                        </a:rPr>
                        <a:t> II 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PgKB</a:t>
                      </a:r>
                      <a:r>
                        <a:rPr kumimoji="0" lang="en-US" sz="1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II 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 Unicode MS" pitchFamily="34" charset="-128"/>
                        <a:cs typeface="Arial" charset="0"/>
                      </a:endParaRPr>
                    </a:p>
                  </a:txBody>
                  <a:tcPr marL="7255" marR="7255" marT="726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u="none" strike="noStrike" cap="none" normalizeH="0" baseline="0">
                          <a:ln>
                            <a:noFill/>
                          </a:ln>
                          <a:effectLst/>
                          <a:sym typeface="Arial" charset="0"/>
                        </a:rPr>
                        <a:t>No.2</a:t>
                      </a: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 Unicode MS" pitchFamily="34" charset="-128"/>
                        <a:cs typeface="Arial" charset="0"/>
                        <a:sym typeface="Arial" charset="0"/>
                      </a:endParaRPr>
                    </a:p>
                  </a:txBody>
                  <a:tcPr marL="7255" marR="7255" marT="7260" marB="0" anchor="ctr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6573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u="none" strike="noStrike" cap="none" normalizeH="0" baseline="0">
                          <a:ln>
                            <a:noFill/>
                          </a:ln>
                          <a:effectLst/>
                          <a:sym typeface="Arial" charset="0"/>
                        </a:rPr>
                        <a:t>4</a:t>
                      </a: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pitchFamily="2" charset="-122"/>
                        <a:cs typeface="Arial" charset="0"/>
                        <a:sym typeface="Arial" charset="0"/>
                      </a:endParaRPr>
                    </a:p>
                  </a:txBody>
                  <a:tcPr marL="7255" marR="7255" marT="7260" marB="0" anchor="ctr" horzOverflow="overflow"/>
                </a:tc>
                <a:tc>
                  <a:txBody>
                    <a:bodyPr/>
                    <a:lstStyle/>
                    <a:p>
                      <a:pPr marL="114300" marR="0" lvl="0" indent="-1143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u="none" strike="noStrike" cap="none" normalizeH="0" baseline="0" dirty="0">
                          <a:ln>
                            <a:noFill/>
                          </a:ln>
                          <a:effectLst/>
                          <a:sym typeface="Arial" charset="0"/>
                        </a:rPr>
                        <a:t>PEMBANTU BARISAN</a:t>
                      </a:r>
                      <a:endParaRPr kumimoji="0" lang="en-US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 Unicode MS" pitchFamily="34" charset="-128"/>
                        <a:cs typeface="Arial" charset="0"/>
                        <a:sym typeface="Arial" charset="0"/>
                      </a:endParaRPr>
                    </a:p>
                  </a:txBody>
                  <a:tcPr marL="7255" marR="7255" marT="726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u="none" strike="noStrike" cap="none" normalizeH="0" baseline="0">
                          <a:ln>
                            <a:noFill/>
                          </a:ln>
                          <a:effectLst/>
                          <a:sym typeface="Arial" charset="0"/>
                        </a:rPr>
                        <a:t>KB 26</a:t>
                      </a: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 Unicode MS" pitchFamily="34" charset="-128"/>
                        <a:cs typeface="Arial" charset="0"/>
                        <a:sym typeface="Arial" charset="0"/>
                      </a:endParaRPr>
                    </a:p>
                  </a:txBody>
                  <a:tcPr marL="7255" marR="7255" marT="726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u="none" strike="noStrike" cap="none" normalizeH="0" baseline="0">
                          <a:ln>
                            <a:noFill/>
                          </a:ln>
                          <a:effectLst/>
                          <a:sym typeface="Arial" charset="0"/>
                        </a:rPr>
                        <a:t>2</a:t>
                      </a: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 Unicode MS" pitchFamily="34" charset="-128"/>
                        <a:cs typeface="Arial" charset="0"/>
                        <a:sym typeface="Arial" charset="0"/>
                      </a:endParaRPr>
                    </a:p>
                  </a:txBody>
                  <a:tcPr marL="7255" marR="7255" marT="726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u="none" strike="noStrike" cap="none" normalizeH="0" baseline="0" dirty="0">
                          <a:ln>
                            <a:noFill/>
                          </a:ln>
                          <a:effectLst/>
                          <a:sym typeface="Arial" charset="0"/>
                        </a:rPr>
                        <a:t>PBT II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u="none" strike="noStrike" cap="none" normalizeH="0" baseline="0" dirty="0">
                          <a:ln>
                            <a:noFill/>
                          </a:ln>
                          <a:effectLst/>
                          <a:sym typeface="Arial" charset="0"/>
                        </a:rPr>
                        <a:t>PBT II 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 Unicode MS" pitchFamily="34" charset="-128"/>
                        <a:cs typeface="Arial" charset="0"/>
                        <a:sym typeface="Arial" charset="0"/>
                      </a:endParaRPr>
                    </a:p>
                  </a:txBody>
                  <a:tcPr marL="7255" marR="7255" marT="726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u="none" strike="noStrike" cap="none" normalizeH="0" baseline="0">
                          <a:ln>
                            <a:noFill/>
                          </a:ln>
                          <a:effectLst/>
                          <a:sym typeface="Arial" charset="0"/>
                        </a:rPr>
                        <a:t>No. 3</a:t>
                      </a: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 Unicode MS" pitchFamily="34" charset="-128"/>
                        <a:cs typeface="Arial" charset="0"/>
                        <a:sym typeface="Arial" charset="0"/>
                      </a:endParaRPr>
                    </a:p>
                  </a:txBody>
                  <a:tcPr marL="7255" marR="7255" marT="7260" marB="0" anchor="ctr" horzOverflow="overflow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6573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u="none" strike="noStrike" cap="none" normalizeH="0" baseline="0">
                          <a:ln>
                            <a:noFill/>
                          </a:ln>
                          <a:effectLst/>
                          <a:sym typeface="Arial" charset="0"/>
                        </a:rPr>
                        <a:t>5</a:t>
                      </a: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pitchFamily="2" charset="-122"/>
                        <a:cs typeface="Arial" charset="0"/>
                        <a:sym typeface="Arial" charset="0"/>
                      </a:endParaRPr>
                    </a:p>
                  </a:txBody>
                  <a:tcPr marL="7255" marR="7255" marT="7260" marB="0" anchor="ctr" horzOverflow="overflow"/>
                </a:tc>
                <a:tc>
                  <a:txBody>
                    <a:bodyPr/>
                    <a:lstStyle/>
                    <a:p>
                      <a:pPr marL="114300" marR="0" lvl="0" indent="-1143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u="none" strike="noStrike" cap="none" normalizeH="0" baseline="0">
                          <a:ln>
                            <a:noFill/>
                          </a:ln>
                          <a:effectLst/>
                          <a:sym typeface="Arial" charset="0"/>
                        </a:rPr>
                        <a:t>PEMANDU BARISAN KANAN</a:t>
                      </a: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pitchFamily="2" charset="-122"/>
                        <a:cs typeface="Arial" charset="0"/>
                        <a:sym typeface="Arial" charset="0"/>
                      </a:endParaRPr>
                    </a:p>
                  </a:txBody>
                  <a:tcPr marL="7255" marR="7255" marT="726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u="none" strike="noStrike" cap="none" normalizeH="0" baseline="0">
                          <a:ln>
                            <a:noFill/>
                          </a:ln>
                          <a:effectLst/>
                          <a:sym typeface="Arial" charset="0"/>
                        </a:rPr>
                        <a:t>KB 24</a:t>
                      </a: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pitchFamily="2" charset="-122"/>
                        <a:cs typeface="Arial" charset="0"/>
                        <a:sym typeface="Arial" charset="0"/>
                      </a:endParaRPr>
                    </a:p>
                  </a:txBody>
                  <a:tcPr marL="7255" marR="7255" marT="726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u="none" strike="noStrike" cap="none" normalizeH="0" baseline="0">
                          <a:ln>
                            <a:noFill/>
                          </a:ln>
                          <a:effectLst/>
                          <a:sym typeface="Arial" charset="0"/>
                        </a:rPr>
                        <a:t>2</a:t>
                      </a: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pitchFamily="2" charset="-122"/>
                        <a:cs typeface="Arial" charset="0"/>
                        <a:sym typeface="Arial" charset="0"/>
                      </a:endParaRPr>
                    </a:p>
                  </a:txBody>
                  <a:tcPr marL="7255" marR="7255" marT="726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u="none" strike="noStrike" cap="none" normalizeH="0" baseline="0" dirty="0">
                          <a:ln>
                            <a:noFill/>
                          </a:ln>
                          <a:effectLst/>
                          <a:sym typeface="Arial" charset="0"/>
                        </a:rPr>
                        <a:t>PBK I </a:t>
                      </a:r>
                    </a:p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u="none" strike="noStrike" cap="none" normalizeH="0" baseline="0" dirty="0">
                          <a:ln>
                            <a:noFill/>
                          </a:ln>
                          <a:effectLst/>
                          <a:sym typeface="Arial" charset="0"/>
                        </a:rPr>
                        <a:t>PBK I </a:t>
                      </a:r>
                      <a:endParaRPr kumimoji="0" lang="en-US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pitchFamily="2" charset="-122"/>
                        <a:cs typeface="Arial" charset="0"/>
                        <a:sym typeface="Arial" charset="0"/>
                      </a:endParaRPr>
                    </a:p>
                  </a:txBody>
                  <a:tcPr marL="7255" marR="7255" marT="726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u="none" strike="noStrike" cap="none" normalizeH="0" baseline="0">
                          <a:ln>
                            <a:noFill/>
                          </a:ln>
                          <a:effectLst/>
                          <a:sym typeface="Arial" charset="0"/>
                        </a:rPr>
                        <a:t>No.3</a:t>
                      </a: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pitchFamily="2" charset="-122"/>
                        <a:cs typeface="Arial" charset="0"/>
                        <a:sym typeface="Arial" charset="0"/>
                      </a:endParaRPr>
                    </a:p>
                  </a:txBody>
                  <a:tcPr marL="7255" marR="7255" marT="7260" marB="0" anchor="ctr" horzOverflow="overflow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6573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u="none" strike="noStrike" cap="none" normalizeH="0" baseline="0">
                          <a:ln>
                            <a:noFill/>
                          </a:ln>
                          <a:effectLst/>
                          <a:sym typeface="Arial" charset="0"/>
                        </a:rPr>
                        <a:t>6</a:t>
                      </a: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pitchFamily="2" charset="-122"/>
                        <a:cs typeface="Arial" charset="0"/>
                        <a:sym typeface="Arial" charset="0"/>
                      </a:endParaRPr>
                    </a:p>
                  </a:txBody>
                  <a:tcPr marL="7255" marR="7255" marT="7260" marB="0" anchor="ctr" horzOverflow="overflow"/>
                </a:tc>
                <a:tc>
                  <a:txBody>
                    <a:bodyPr/>
                    <a:lstStyle/>
                    <a:p>
                      <a:pPr marL="114300" marR="0" lvl="0" indent="-1143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u="none" strike="noStrike" cap="none" normalizeH="0" baseline="0">
                          <a:ln>
                            <a:noFill/>
                          </a:ln>
                          <a:effectLst/>
                          <a:sym typeface="Arial" charset="0"/>
                        </a:rPr>
                        <a:t>PEMANDU BARISAN KIRI</a:t>
                      </a: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pitchFamily="2" charset="-122"/>
                        <a:cs typeface="Arial" charset="0"/>
                        <a:sym typeface="Arial" charset="0"/>
                      </a:endParaRPr>
                    </a:p>
                  </a:txBody>
                  <a:tcPr marL="7255" marR="7255" marT="726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u="none" strike="noStrike" cap="none" normalizeH="0" baseline="0">
                          <a:ln>
                            <a:noFill/>
                          </a:ln>
                          <a:effectLst/>
                          <a:sym typeface="Arial" charset="0"/>
                        </a:rPr>
                        <a:t>KB 22</a:t>
                      </a: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pitchFamily="2" charset="-122"/>
                        <a:cs typeface="Arial" charset="0"/>
                        <a:sym typeface="Arial" charset="0"/>
                      </a:endParaRPr>
                    </a:p>
                  </a:txBody>
                  <a:tcPr marL="7255" marR="7255" marT="726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u="none" strike="noStrike" cap="none" normalizeH="0" baseline="0">
                          <a:ln>
                            <a:noFill/>
                          </a:ln>
                          <a:effectLst/>
                          <a:sym typeface="Arial" charset="0"/>
                        </a:rPr>
                        <a:t>2</a:t>
                      </a: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pitchFamily="2" charset="-122"/>
                        <a:cs typeface="Arial" charset="0"/>
                        <a:sym typeface="Arial" charset="0"/>
                      </a:endParaRPr>
                    </a:p>
                  </a:txBody>
                  <a:tcPr marL="7255" marR="7255" marT="726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u="none" strike="noStrike" cap="none" normalizeH="0" baseline="0" dirty="0">
                          <a:ln>
                            <a:noFill/>
                          </a:ln>
                          <a:effectLst/>
                          <a:sym typeface="Arial" charset="0"/>
                        </a:rPr>
                        <a:t>PBK II </a:t>
                      </a:r>
                    </a:p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u="none" strike="noStrike" cap="none" normalizeH="0" baseline="0" dirty="0">
                          <a:ln>
                            <a:noFill/>
                          </a:ln>
                          <a:effectLst/>
                          <a:sym typeface="Arial" charset="0"/>
                        </a:rPr>
                        <a:t>PBK II </a:t>
                      </a:r>
                      <a:endParaRPr kumimoji="0" lang="en-US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pitchFamily="2" charset="-122"/>
                        <a:cs typeface="Arial" charset="0"/>
                        <a:sym typeface="Arial" charset="0"/>
                      </a:endParaRPr>
                    </a:p>
                  </a:txBody>
                  <a:tcPr marL="7255" marR="7255" marT="726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u="none" strike="noStrike" cap="none" normalizeH="0" baseline="0" dirty="0">
                          <a:ln>
                            <a:noFill/>
                          </a:ln>
                          <a:effectLst/>
                          <a:sym typeface="Arial" charset="0"/>
                        </a:rPr>
                        <a:t>No.3</a:t>
                      </a:r>
                      <a:endParaRPr kumimoji="0" lang="en-US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pitchFamily="2" charset="-122"/>
                        <a:cs typeface="Arial" charset="0"/>
                        <a:sym typeface="Arial" charset="0"/>
                      </a:endParaRPr>
                    </a:p>
                  </a:txBody>
                  <a:tcPr marL="7255" marR="7255" marT="7260" marB="0" anchor="ctr" horzOverflow="overflow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96573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u="none" strike="noStrike" cap="none" normalizeH="0" baseline="0">
                          <a:ln>
                            <a:noFill/>
                          </a:ln>
                          <a:effectLst/>
                          <a:sym typeface="Arial" charset="0"/>
                        </a:rPr>
                        <a:t>7</a:t>
                      </a: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pitchFamily="2" charset="-122"/>
                        <a:cs typeface="Arial" charset="0"/>
                        <a:sym typeface="Arial" charset="0"/>
                      </a:endParaRPr>
                    </a:p>
                  </a:txBody>
                  <a:tcPr marL="7255" marR="7255" marT="7260" marB="0" anchor="ctr" horzOverflow="overflow"/>
                </a:tc>
                <a:tc>
                  <a:txBody>
                    <a:bodyPr/>
                    <a:lstStyle/>
                    <a:p>
                      <a:pPr marL="114300" marR="0" lvl="0" indent="-1143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u="none" strike="noStrike" cap="none" normalizeH="0" baseline="0">
                          <a:ln>
                            <a:noFill/>
                          </a:ln>
                          <a:effectLst/>
                          <a:sym typeface="Arial" charset="0"/>
                        </a:rPr>
                        <a:t>KAWALAN KEHORMATAN</a:t>
                      </a: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pitchFamily="2" charset="-122"/>
                        <a:cs typeface="Arial" charset="0"/>
                        <a:sym typeface="Arial" charset="0"/>
                      </a:endParaRPr>
                    </a:p>
                  </a:txBody>
                  <a:tcPr marL="7255" marR="7255" marT="726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u="none" strike="noStrike" cap="none" normalizeH="0" baseline="0">
                          <a:ln>
                            <a:noFill/>
                          </a:ln>
                          <a:effectLst/>
                          <a:sym typeface="Arial" charset="0"/>
                        </a:rPr>
                        <a:t>KB 19</a:t>
                      </a: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pitchFamily="2" charset="-122"/>
                        <a:cs typeface="Arial" charset="0"/>
                        <a:sym typeface="Arial" charset="0"/>
                      </a:endParaRPr>
                    </a:p>
                  </a:txBody>
                  <a:tcPr marL="7255" marR="7255" marT="726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u="none" strike="noStrike" cap="none" normalizeH="0" baseline="0">
                          <a:ln>
                            <a:noFill/>
                          </a:ln>
                          <a:effectLst/>
                          <a:sym typeface="Arial" charset="0"/>
                        </a:rPr>
                        <a:t>105</a:t>
                      </a: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pitchFamily="2" charset="-122"/>
                        <a:cs typeface="Arial" charset="0"/>
                        <a:sym typeface="Arial" charset="0"/>
                      </a:endParaRPr>
                    </a:p>
                  </a:txBody>
                  <a:tcPr marL="7255" marR="7255" marT="726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u="none" strike="noStrike" cap="none" normalizeH="0" baseline="0" dirty="0">
                          <a:ln>
                            <a:noFill/>
                          </a:ln>
                          <a:effectLst/>
                          <a:sym typeface="Arial" charset="0"/>
                        </a:rPr>
                        <a:t>JBPM Kuala Lumpur dan JBPM Negeri Selangor </a:t>
                      </a:r>
                      <a:endParaRPr kumimoji="0" lang="en-US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pitchFamily="2" charset="-122"/>
                        <a:cs typeface="Arial" charset="0"/>
                        <a:sym typeface="Arial" charset="0"/>
                      </a:endParaRPr>
                    </a:p>
                  </a:txBody>
                  <a:tcPr marL="7255" marR="7255" marT="726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u="none" strike="noStrike" cap="none" normalizeH="0" baseline="0" dirty="0">
                          <a:ln>
                            <a:noFill/>
                          </a:ln>
                          <a:effectLst/>
                          <a:sym typeface="Arial" charset="0"/>
                        </a:rPr>
                        <a:t>No.3</a:t>
                      </a:r>
                      <a:endParaRPr kumimoji="0" lang="en-US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pitchFamily="2" charset="-122"/>
                        <a:cs typeface="Arial" charset="0"/>
                        <a:sym typeface="Arial" charset="0"/>
                      </a:endParaRPr>
                    </a:p>
                  </a:txBody>
                  <a:tcPr marL="7255" marR="7255" marT="7260" marB="0" anchor="ctr" horzOverflow="overflow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96573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u="none" strike="noStrike" cap="none" normalizeH="0" baseline="0">
                          <a:ln>
                            <a:noFill/>
                          </a:ln>
                          <a:effectLst/>
                          <a:sym typeface="Arial" charset="0"/>
                        </a:rPr>
                        <a:t>8</a:t>
                      </a: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pitchFamily="2" charset="-122"/>
                        <a:cs typeface="Arial" charset="0"/>
                        <a:sym typeface="Arial" charset="0"/>
                      </a:endParaRPr>
                    </a:p>
                  </a:txBody>
                  <a:tcPr marL="7255" marR="7255" marT="7260" marB="0" anchor="ctr" horzOverflow="overflow"/>
                </a:tc>
                <a:tc>
                  <a:txBody>
                    <a:bodyPr/>
                    <a:lstStyle/>
                    <a:p>
                      <a:pPr marL="114300" marR="0" lvl="0" indent="-1143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u="none" strike="noStrike" cap="none" normalizeH="0" baseline="0">
                          <a:ln>
                            <a:noFill/>
                          </a:ln>
                          <a:effectLst/>
                          <a:sym typeface="Arial" charset="0"/>
                        </a:rPr>
                        <a:t>KETUA DETACHMENT</a:t>
                      </a: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pitchFamily="2" charset="-122"/>
                        <a:cs typeface="Arial" charset="0"/>
                        <a:sym typeface="Arial" charset="0"/>
                      </a:endParaRPr>
                    </a:p>
                  </a:txBody>
                  <a:tcPr marL="7255" marR="7255" marT="726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u="none" strike="noStrike" cap="none" normalizeH="0" baseline="0">
                          <a:ln>
                            <a:noFill/>
                          </a:ln>
                          <a:effectLst/>
                          <a:sym typeface="Arial" charset="0"/>
                        </a:rPr>
                        <a:t>KB 41</a:t>
                      </a: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pitchFamily="2" charset="-122"/>
                        <a:cs typeface="Arial" charset="0"/>
                        <a:sym typeface="Arial" charset="0"/>
                      </a:endParaRPr>
                    </a:p>
                  </a:txBody>
                  <a:tcPr marL="7255" marR="7255" marT="726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u="none" strike="noStrike" cap="none" normalizeH="0" baseline="0" dirty="0">
                          <a:ln>
                            <a:noFill/>
                          </a:ln>
                          <a:effectLst/>
                          <a:sym typeface="Arial" charset="0"/>
                        </a:rPr>
                        <a:t>2</a:t>
                      </a:r>
                      <a:endParaRPr kumimoji="0" lang="en-US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pitchFamily="2" charset="-122"/>
                        <a:cs typeface="Arial" charset="0"/>
                        <a:sym typeface="Arial" charset="0"/>
                      </a:endParaRPr>
                    </a:p>
                  </a:txBody>
                  <a:tcPr marL="7255" marR="7255" marT="726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u="none" strike="noStrike" cap="none" normalizeH="0" baseline="0" dirty="0" err="1">
                          <a:ln>
                            <a:noFill/>
                          </a:ln>
                          <a:effectLst/>
                          <a:sym typeface="Arial" charset="0"/>
                        </a:rPr>
                        <a:t>PgB</a:t>
                      </a:r>
                      <a:endParaRPr kumimoji="0" lang="en-US" altLang="en-US" sz="1200" u="none" strike="noStrike" cap="none" normalizeH="0" baseline="0" dirty="0">
                        <a:ln>
                          <a:noFill/>
                        </a:ln>
                        <a:effectLst/>
                        <a:sym typeface="Arial" charset="0"/>
                      </a:endParaRPr>
                    </a:p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u="none" strike="noStrike" cap="none" normalizeH="0" baseline="0" dirty="0" err="1">
                          <a:ln>
                            <a:noFill/>
                          </a:ln>
                          <a:effectLst/>
                          <a:sym typeface="Arial" charset="0"/>
                        </a:rPr>
                        <a:t>PgB</a:t>
                      </a:r>
                      <a:r>
                        <a:rPr kumimoji="0" lang="en-US" altLang="en-US" sz="1200" u="none" strike="noStrike" cap="none" normalizeH="0" baseline="0" dirty="0">
                          <a:ln>
                            <a:noFill/>
                          </a:ln>
                          <a:effectLst/>
                          <a:sym typeface="Arial" charset="0"/>
                        </a:rPr>
                        <a:t>  </a:t>
                      </a:r>
                      <a:endParaRPr kumimoji="0" lang="en-US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pitchFamily="2" charset="-122"/>
                        <a:cs typeface="Arial" charset="0"/>
                        <a:sym typeface="Arial" charset="0"/>
                      </a:endParaRPr>
                    </a:p>
                  </a:txBody>
                  <a:tcPr marL="7255" marR="7255" marT="726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u="none" strike="noStrike" cap="none" normalizeH="0" baseline="0" dirty="0">
                          <a:ln>
                            <a:noFill/>
                          </a:ln>
                          <a:effectLst/>
                          <a:sym typeface="Arial" charset="0"/>
                        </a:rPr>
                        <a:t>No.3</a:t>
                      </a:r>
                      <a:endParaRPr kumimoji="0" lang="en-US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pitchFamily="2" charset="-122"/>
                        <a:cs typeface="Arial" charset="0"/>
                        <a:sym typeface="Arial" charset="0"/>
                      </a:endParaRPr>
                    </a:p>
                  </a:txBody>
                  <a:tcPr marL="7255" marR="7255" marT="7260" marB="0" anchor="ctr" horzOverflow="overflow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47149">
                <a:tc gridSpan="3">
                  <a:txBody>
                    <a:bodyPr/>
                    <a:lstStyle/>
                    <a:p>
                      <a:pPr marL="114300" marR="0" lvl="0" indent="-1143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u="none" strike="noStrike" cap="none" normalizeH="0" baseline="0" dirty="0">
                          <a:ln>
                            <a:noFill/>
                          </a:ln>
                          <a:effectLst/>
                          <a:sym typeface="Arial" charset="0"/>
                        </a:rPr>
                        <a:t>JUMLAH</a:t>
                      </a:r>
                      <a:endParaRPr kumimoji="0" lang="en-US" alt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 Unicode MS" pitchFamily="34" charset="-128"/>
                        <a:cs typeface="Arial" charset="0"/>
                        <a:sym typeface="Arial" charset="0"/>
                      </a:endParaRPr>
                    </a:p>
                  </a:txBody>
                  <a:tcPr marL="7255" marR="7255" marT="7260" marB="0" anchor="ctr" horzOverflow="overflow"/>
                </a:tc>
                <a:tc hMerge="1">
                  <a:txBody>
                    <a:bodyPr/>
                    <a:lstStyle/>
                    <a:p>
                      <a:endParaRPr lang="en-MY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MY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u="none" strike="noStrike" cap="none" normalizeH="0" baseline="0" dirty="0">
                          <a:ln>
                            <a:noFill/>
                          </a:ln>
                          <a:effectLst/>
                          <a:sym typeface="Arial" charset="0"/>
                        </a:rPr>
                        <a:t>119</a:t>
                      </a:r>
                      <a:endParaRPr kumimoji="0" lang="en-US" alt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 Unicode MS" pitchFamily="34" charset="-128"/>
                        <a:cs typeface="Arial" charset="0"/>
                        <a:sym typeface="Arial" charset="0"/>
                      </a:endParaRPr>
                    </a:p>
                  </a:txBody>
                  <a:tcPr marL="7255" marR="7255" marT="726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 Unicode MS" pitchFamily="34" charset="-128"/>
                        <a:cs typeface="Arial" charset="0"/>
                        <a:sym typeface="Arial" charset="0"/>
                      </a:endParaRPr>
                    </a:p>
                  </a:txBody>
                  <a:tcPr marL="7255" marR="7255" marT="726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 Unicode MS" pitchFamily="34" charset="-128"/>
                        <a:cs typeface="Arial" charset="0"/>
                        <a:sym typeface="Arial" charset="0"/>
                      </a:endParaRPr>
                    </a:p>
                  </a:txBody>
                  <a:tcPr marL="7255" marR="7255" marT="7260" marB="0" anchor="ctr" horzOverflow="overflow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924542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: Rounded Corners 11"/>
          <p:cNvSpPr/>
          <p:nvPr/>
        </p:nvSpPr>
        <p:spPr>
          <a:xfrm>
            <a:off x="1702651" y="1668135"/>
            <a:ext cx="3358450" cy="597272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53" name="TextBox 35"/>
          <p:cNvSpPr txBox="1">
            <a:spLocks noChangeArrowheads="1"/>
          </p:cNvSpPr>
          <p:nvPr/>
        </p:nvSpPr>
        <p:spPr bwMode="auto">
          <a:xfrm>
            <a:off x="1702652" y="1762515"/>
            <a:ext cx="3124534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8000" rIns="10800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9pPr>
          </a:lstStyle>
          <a:p>
            <a:pPr eaLnBrk="1" hangingPunct="1"/>
            <a:r>
              <a:rPr lang="en-US" altLang="ko-KR" sz="2200" b="1" dirty="0">
                <a:solidFill>
                  <a:srgbClr val="002060"/>
                </a:solidFill>
                <a:latin typeface="Segoe UI Black" panose="020B0A02040204020203" pitchFamily="34" charset="0"/>
              </a:rPr>
              <a:t>4 MEI 2024 (SABTU)</a:t>
            </a:r>
            <a:endParaRPr lang="ko-KR" altLang="en-US" sz="2200" b="1" dirty="0">
              <a:solidFill>
                <a:srgbClr val="002060"/>
              </a:solidFill>
              <a:latin typeface="Segoe UI Black" panose="020B0A02040204020203" pitchFamily="34" charset="0"/>
            </a:endParaRPr>
          </a:p>
        </p:txBody>
      </p:sp>
      <p:sp>
        <p:nvSpPr>
          <p:cNvPr id="54" name="TextBox 48"/>
          <p:cNvSpPr txBox="1">
            <a:spLocks noChangeArrowheads="1"/>
          </p:cNvSpPr>
          <p:nvPr/>
        </p:nvSpPr>
        <p:spPr bwMode="auto">
          <a:xfrm>
            <a:off x="85063" y="1856907"/>
            <a:ext cx="186213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rIns="10800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9pPr>
          </a:lstStyle>
          <a:p>
            <a:pPr algn="ctr" eaLnBrk="1" hangingPunct="1"/>
            <a:r>
              <a:rPr lang="en-US" altLang="ko-KR" sz="2400" b="1" dirty="0">
                <a:solidFill>
                  <a:schemeClr val="bg1"/>
                </a:solidFill>
                <a:latin typeface="Aharoni" pitchFamily="2" charset="0"/>
                <a:cs typeface="Aharoni" pitchFamily="2" charset="0"/>
              </a:rPr>
              <a:t>TARIKH</a:t>
            </a:r>
            <a:endParaRPr lang="ko-KR" altLang="en-US" sz="2400" b="1" dirty="0">
              <a:solidFill>
                <a:schemeClr val="bg1"/>
              </a:solidFill>
              <a:latin typeface="Aharoni" pitchFamily="2" charset="0"/>
              <a:cs typeface="Aharoni" pitchFamily="2" charset="0"/>
            </a:endParaRPr>
          </a:p>
        </p:txBody>
      </p:sp>
      <p:sp>
        <p:nvSpPr>
          <p:cNvPr id="55" name="TextBox 48"/>
          <p:cNvSpPr txBox="1">
            <a:spLocks noChangeArrowheads="1"/>
          </p:cNvSpPr>
          <p:nvPr/>
        </p:nvSpPr>
        <p:spPr bwMode="auto">
          <a:xfrm>
            <a:off x="85064" y="1280901"/>
            <a:ext cx="1862137" cy="769441"/>
          </a:xfrm>
          <a:prstGeom prst="rect">
            <a:avLst/>
          </a:prstGeom>
          <a:noFill/>
          <a:ln>
            <a:noFill/>
          </a:ln>
        </p:spPr>
        <p:txBody>
          <a:bodyPr lIns="108000" rIns="10800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9pPr>
          </a:lstStyle>
          <a:p>
            <a:pPr algn="ctr" eaLnBrk="1" hangingPunct="1">
              <a:defRPr/>
            </a:pPr>
            <a:r>
              <a:rPr lang="en-US" altLang="ko-KR" sz="4400" b="1" i="1" dirty="0">
                <a:solidFill>
                  <a:schemeClr val="bg2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1</a:t>
            </a:r>
            <a:endParaRPr lang="ko-KR" altLang="en-US" sz="4400" b="1" i="1" dirty="0">
              <a:solidFill>
                <a:schemeClr val="bg2"/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sp>
        <p:nvSpPr>
          <p:cNvPr id="56" name="Rectangle: Rounded Corners 11"/>
          <p:cNvSpPr/>
          <p:nvPr/>
        </p:nvSpPr>
        <p:spPr>
          <a:xfrm>
            <a:off x="3479725" y="2767573"/>
            <a:ext cx="3358450" cy="613046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7" name="TextBox 35"/>
          <p:cNvSpPr txBox="1">
            <a:spLocks noChangeArrowheads="1"/>
          </p:cNvSpPr>
          <p:nvPr/>
        </p:nvSpPr>
        <p:spPr bwMode="auto">
          <a:xfrm>
            <a:off x="3479725" y="2677662"/>
            <a:ext cx="312453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8000" rIns="10800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9pPr>
          </a:lstStyle>
          <a:p>
            <a:pPr eaLnBrk="1" hangingPunct="1"/>
            <a:r>
              <a:rPr lang="en-US" altLang="ko-KR" sz="2200" b="1" dirty="0">
                <a:solidFill>
                  <a:srgbClr val="002060"/>
                </a:solidFill>
                <a:latin typeface="Segoe UI Black" panose="020B0A02040204020203" pitchFamily="34" charset="0"/>
              </a:rPr>
              <a:t>9.00 PAGI HINGGA </a:t>
            </a:r>
          </a:p>
          <a:p>
            <a:pPr eaLnBrk="1" hangingPunct="1"/>
            <a:r>
              <a:rPr lang="en-US" altLang="ko-KR" sz="2200" b="1" dirty="0">
                <a:solidFill>
                  <a:srgbClr val="002060"/>
                </a:solidFill>
                <a:latin typeface="Segoe UI Black" panose="020B0A02040204020203" pitchFamily="34" charset="0"/>
              </a:rPr>
              <a:t>12.00 TENGAH HARI</a:t>
            </a:r>
            <a:endParaRPr lang="ko-KR" altLang="en-US" sz="2200" b="1" dirty="0">
              <a:solidFill>
                <a:srgbClr val="002060"/>
              </a:solidFill>
              <a:latin typeface="Segoe UI Black" panose="020B0A02040204020203" pitchFamily="34" charset="0"/>
            </a:endParaRPr>
          </a:p>
        </p:txBody>
      </p:sp>
      <p:sp>
        <p:nvSpPr>
          <p:cNvPr id="58" name="TextBox 48"/>
          <p:cNvSpPr txBox="1">
            <a:spLocks noChangeArrowheads="1"/>
          </p:cNvSpPr>
          <p:nvPr/>
        </p:nvSpPr>
        <p:spPr bwMode="auto">
          <a:xfrm>
            <a:off x="1862136" y="3031298"/>
            <a:ext cx="186213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rIns="10800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9pPr>
          </a:lstStyle>
          <a:p>
            <a:pPr algn="ctr" eaLnBrk="1" hangingPunct="1"/>
            <a:r>
              <a:rPr lang="en-US" altLang="ko-KR" sz="2400" b="1" dirty="0">
                <a:solidFill>
                  <a:schemeClr val="bg1"/>
                </a:solidFill>
                <a:latin typeface="Aharoni" pitchFamily="2" charset="0"/>
                <a:cs typeface="Aharoni" pitchFamily="2" charset="0"/>
              </a:rPr>
              <a:t>MASA</a:t>
            </a:r>
            <a:endParaRPr lang="ko-KR" altLang="en-US" sz="2400" b="1" dirty="0">
              <a:solidFill>
                <a:schemeClr val="bg1"/>
              </a:solidFill>
              <a:latin typeface="Aharoni" pitchFamily="2" charset="0"/>
              <a:cs typeface="Aharoni" pitchFamily="2" charset="0"/>
            </a:endParaRPr>
          </a:p>
        </p:txBody>
      </p:sp>
      <p:sp>
        <p:nvSpPr>
          <p:cNvPr id="59" name="TextBox 48"/>
          <p:cNvSpPr txBox="1">
            <a:spLocks noChangeArrowheads="1"/>
          </p:cNvSpPr>
          <p:nvPr/>
        </p:nvSpPr>
        <p:spPr bwMode="auto">
          <a:xfrm>
            <a:off x="1862137" y="2455292"/>
            <a:ext cx="1862137" cy="769441"/>
          </a:xfrm>
          <a:prstGeom prst="rect">
            <a:avLst/>
          </a:prstGeom>
          <a:noFill/>
          <a:ln>
            <a:noFill/>
          </a:ln>
        </p:spPr>
        <p:txBody>
          <a:bodyPr lIns="108000" rIns="10800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9pPr>
          </a:lstStyle>
          <a:p>
            <a:pPr algn="ctr" eaLnBrk="1" hangingPunct="1">
              <a:defRPr/>
            </a:pPr>
            <a:r>
              <a:rPr lang="en-US" altLang="ko-KR" sz="4400" b="1" i="1" dirty="0">
                <a:solidFill>
                  <a:schemeClr val="bg2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</a:t>
            </a:r>
            <a:endParaRPr lang="ko-KR" altLang="en-US" sz="4400" b="1" i="1" dirty="0">
              <a:solidFill>
                <a:schemeClr val="bg2"/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13143" y="126189"/>
            <a:ext cx="65152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Montserrat ExtraBold"/>
                <a:sym typeface="Montserrat ExtraBold"/>
              </a:rPr>
              <a:t>PENGANJURAN MAJLIS </a:t>
            </a:r>
            <a:endParaRPr lang="en-US" sz="3600" dirty="0">
              <a:solidFill>
                <a:schemeClr val="bg1"/>
              </a:solidFill>
            </a:endParaRPr>
          </a:p>
        </p:txBody>
      </p:sp>
      <p:cxnSp>
        <p:nvCxnSpPr>
          <p:cNvPr id="72" name="Google Shape;275;p49"/>
          <p:cNvCxnSpPr/>
          <p:nvPr/>
        </p:nvCxnSpPr>
        <p:spPr>
          <a:xfrm>
            <a:off x="1617587" y="779248"/>
            <a:ext cx="2763000" cy="0"/>
          </a:xfrm>
          <a:prstGeom prst="straightConnector1">
            <a:avLst/>
          </a:prstGeom>
          <a:noFill/>
          <a:ln w="952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5400000" algn="bl" rotWithShape="0">
              <a:srgbClr val="FFFFFF">
                <a:alpha val="50000"/>
              </a:srgbClr>
            </a:outerShdw>
          </a:effectLst>
        </p:spPr>
      </p:cxnSp>
      <p:sp>
        <p:nvSpPr>
          <p:cNvPr id="73" name="Rectangle: Rounded Corners 11"/>
          <p:cNvSpPr/>
          <p:nvPr/>
        </p:nvSpPr>
        <p:spPr>
          <a:xfrm>
            <a:off x="5310632" y="4064577"/>
            <a:ext cx="3358450" cy="597272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74" name="TextBox 35"/>
          <p:cNvSpPr txBox="1">
            <a:spLocks noChangeArrowheads="1"/>
          </p:cNvSpPr>
          <p:nvPr/>
        </p:nvSpPr>
        <p:spPr bwMode="auto">
          <a:xfrm>
            <a:off x="5310632" y="3982994"/>
            <a:ext cx="312453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8000" rIns="10800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9pPr>
          </a:lstStyle>
          <a:p>
            <a:pPr eaLnBrk="1" hangingPunct="1"/>
            <a:r>
              <a:rPr lang="en-US" altLang="ko-KR" sz="2200" b="1" dirty="0">
                <a:solidFill>
                  <a:srgbClr val="002060"/>
                </a:solidFill>
                <a:latin typeface="Segoe UI Black" panose="020B0A02040204020203" pitchFamily="34" charset="0"/>
              </a:rPr>
              <a:t>JALAN UTAMA, </a:t>
            </a:r>
          </a:p>
          <a:p>
            <a:pPr eaLnBrk="1" hangingPunct="1"/>
            <a:r>
              <a:rPr lang="en-US" altLang="ko-KR" sz="2200" b="1" dirty="0">
                <a:solidFill>
                  <a:srgbClr val="002060"/>
                </a:solidFill>
                <a:latin typeface="Segoe UI Black" panose="020B0A02040204020203" pitchFamily="34" charset="0"/>
              </a:rPr>
              <a:t>TAMBUN, PERAK </a:t>
            </a:r>
            <a:endParaRPr lang="ko-KR" altLang="en-US" sz="2200" b="1" dirty="0">
              <a:solidFill>
                <a:srgbClr val="002060"/>
              </a:solidFill>
              <a:latin typeface="Segoe UI Black" panose="020B0A02040204020203" pitchFamily="34" charset="0"/>
            </a:endParaRPr>
          </a:p>
        </p:txBody>
      </p:sp>
      <p:sp>
        <p:nvSpPr>
          <p:cNvPr id="75" name="TextBox 48"/>
          <p:cNvSpPr txBox="1">
            <a:spLocks noChangeArrowheads="1"/>
          </p:cNvSpPr>
          <p:nvPr/>
        </p:nvSpPr>
        <p:spPr bwMode="auto">
          <a:xfrm>
            <a:off x="3629246" y="4232083"/>
            <a:ext cx="186213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rIns="10800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9pPr>
          </a:lstStyle>
          <a:p>
            <a:pPr algn="ctr" eaLnBrk="1" hangingPunct="1"/>
            <a:r>
              <a:rPr lang="en-US" altLang="ko-KR" sz="2400" b="1" dirty="0">
                <a:solidFill>
                  <a:schemeClr val="bg1"/>
                </a:solidFill>
                <a:latin typeface="Aharoni" pitchFamily="2" charset="0"/>
                <a:cs typeface="Aharoni" pitchFamily="2" charset="0"/>
              </a:rPr>
              <a:t>TEMPAT</a:t>
            </a:r>
            <a:endParaRPr lang="ko-KR" altLang="en-US" sz="2400" b="1" dirty="0">
              <a:solidFill>
                <a:schemeClr val="bg1"/>
              </a:solidFill>
              <a:latin typeface="Aharoni" pitchFamily="2" charset="0"/>
              <a:cs typeface="Aharoni" pitchFamily="2" charset="0"/>
            </a:endParaRPr>
          </a:p>
        </p:txBody>
      </p:sp>
      <p:sp>
        <p:nvSpPr>
          <p:cNvPr id="76" name="TextBox 48"/>
          <p:cNvSpPr txBox="1">
            <a:spLocks noChangeArrowheads="1"/>
          </p:cNvSpPr>
          <p:nvPr/>
        </p:nvSpPr>
        <p:spPr bwMode="auto">
          <a:xfrm>
            <a:off x="3629247" y="3656077"/>
            <a:ext cx="1862137" cy="769441"/>
          </a:xfrm>
          <a:prstGeom prst="rect">
            <a:avLst/>
          </a:prstGeom>
          <a:noFill/>
          <a:ln>
            <a:noFill/>
          </a:ln>
        </p:spPr>
        <p:txBody>
          <a:bodyPr lIns="108000" rIns="10800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9pPr>
          </a:lstStyle>
          <a:p>
            <a:pPr algn="ctr" eaLnBrk="1" hangingPunct="1">
              <a:defRPr/>
            </a:pPr>
            <a:r>
              <a:rPr lang="en-US" altLang="ko-KR" sz="4400" b="1" i="1" dirty="0">
                <a:solidFill>
                  <a:schemeClr val="bg2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3</a:t>
            </a:r>
            <a:endParaRPr lang="ko-KR" altLang="en-US" sz="4400" b="1" i="1" dirty="0">
              <a:solidFill>
                <a:schemeClr val="bg2"/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pic>
        <p:nvPicPr>
          <p:cNvPr id="70" name="Picture 6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683" y="3717794"/>
            <a:ext cx="2377646" cy="1383912"/>
          </a:xfrm>
          <a:prstGeom prst="rect">
            <a:avLst/>
          </a:prstGeom>
        </p:spPr>
      </p:pic>
      <p:pic>
        <p:nvPicPr>
          <p:cNvPr id="78" name="Picture 77" descr="A picture containing text, cup, lamp&#10;&#10;Description automatically generated">
            <a:extLst>
              <a:ext uri="{FF2B5EF4-FFF2-40B4-BE49-F238E27FC236}">
                <a16:creationId xmlns:a16="http://schemas.microsoft.com/office/drawing/2014/main" id="{1616DED9-0270-98A1-DF2B-4AC282E047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5166" y="39947"/>
            <a:ext cx="516160" cy="692958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>
          <a:extLst>
            <a:ext uri="{FF2B5EF4-FFF2-40B4-BE49-F238E27FC236}">
              <a16:creationId xmlns:a16="http://schemas.microsoft.com/office/drawing/2014/main" id="{265CB76D-6B54-1DAE-4529-6BB2FA0977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420;p45">
            <a:extLst>
              <a:ext uri="{FF2B5EF4-FFF2-40B4-BE49-F238E27FC236}">
                <a16:creationId xmlns:a16="http://schemas.microsoft.com/office/drawing/2014/main" id="{745EAA70-3DAB-9B43-965C-4866E54E3DA1}"/>
              </a:ext>
            </a:extLst>
          </p:cNvPr>
          <p:cNvSpPr txBox="1">
            <a:spLocks/>
          </p:cNvSpPr>
          <p:nvPr/>
        </p:nvSpPr>
        <p:spPr>
          <a:xfrm>
            <a:off x="728020" y="-222459"/>
            <a:ext cx="7704000" cy="1315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Montserrat ExtraBold"/>
              <a:buNone/>
              <a:defRPr sz="4500" b="1" i="0" u="none" strike="noStrike" cap="none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ontserrat"/>
              <a:buNone/>
              <a:defRPr sz="3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ontserrat"/>
              <a:buNone/>
              <a:defRPr sz="3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ontserrat"/>
              <a:buNone/>
              <a:defRPr sz="3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ontserrat"/>
              <a:buNone/>
              <a:defRPr sz="3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ontserrat"/>
              <a:buNone/>
              <a:defRPr sz="3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ontserrat"/>
              <a:buNone/>
              <a:defRPr sz="3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ontserrat"/>
              <a:buNone/>
              <a:defRPr sz="3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ontserrat"/>
              <a:buNone/>
              <a:defRPr sz="3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en-US" sz="2000" dirty="0">
                <a:solidFill>
                  <a:schemeClr val="bg1"/>
                </a:solidFill>
              </a:rPr>
              <a:t>CADANGAN PESERTA &amp; SUSUNAN KEDUDUKAN</a:t>
            </a:r>
          </a:p>
          <a:p>
            <a:r>
              <a:rPr lang="en-US" sz="1400" dirty="0">
                <a:solidFill>
                  <a:srgbClr val="FDB05F"/>
                </a:solidFill>
              </a:rPr>
              <a:t>PASUKAN DETACHMENT </a:t>
            </a:r>
          </a:p>
          <a:p>
            <a:r>
              <a:rPr lang="en-US" sz="1400" dirty="0">
                <a:solidFill>
                  <a:srgbClr val="FDB05F"/>
                </a:solidFill>
              </a:rPr>
              <a:t>JABATAN BOMBA DAN PENYELAMAT MALAYSIA</a:t>
            </a:r>
            <a:endParaRPr lang="en-US" sz="1400" b="0" dirty="0">
              <a:solidFill>
                <a:srgbClr val="FDB05F"/>
              </a:solidFill>
            </a:endParaRPr>
          </a:p>
        </p:txBody>
      </p:sp>
      <p:pic>
        <p:nvPicPr>
          <p:cNvPr id="104" name="Picture 103" descr="A picture containing text, cup, lamp&#10;&#10;Description automatically generated">
            <a:extLst>
              <a:ext uri="{FF2B5EF4-FFF2-40B4-BE49-F238E27FC236}">
                <a16:creationId xmlns:a16="http://schemas.microsoft.com/office/drawing/2014/main" id="{1616DED9-0270-98A1-DF2B-4AC282E047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53" y="36096"/>
            <a:ext cx="516160" cy="692958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4721822"/>
              </p:ext>
            </p:extLst>
          </p:nvPr>
        </p:nvGraphicFramePr>
        <p:xfrm>
          <a:off x="371475" y="1204913"/>
          <a:ext cx="8459704" cy="3655849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7600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674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3222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0551">
                <a:tc>
                  <a:txBody>
                    <a:bodyPr/>
                    <a:lstStyle/>
                    <a:p>
                      <a:pPr algn="ctr"/>
                      <a:r>
                        <a:rPr lang="ms-MY" sz="1200" noProof="0" dirty="0">
                          <a:solidFill>
                            <a:schemeClr val="bg1"/>
                          </a:solidFill>
                        </a:rPr>
                        <a:t>BIL</a:t>
                      </a:r>
                      <a:endParaRPr lang="ms-MY" sz="1200" b="1" noProof="0" dirty="0">
                        <a:solidFill>
                          <a:schemeClr val="bg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1456" marR="91456" marT="45695" marB="45695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ms-MY" sz="1200" noProof="0" dirty="0">
                          <a:solidFill>
                            <a:schemeClr val="bg1"/>
                          </a:solidFill>
                        </a:rPr>
                        <a:t>DETACHMENT (JBPM)</a:t>
                      </a:r>
                      <a:endParaRPr lang="ms-MY" sz="1200" b="1" noProof="0" dirty="0">
                        <a:solidFill>
                          <a:schemeClr val="bg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1456" marR="91456" marT="45695" marB="45695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ms-MY" sz="1200" noProof="0" dirty="0">
                          <a:solidFill>
                            <a:schemeClr val="bg1"/>
                          </a:solidFill>
                        </a:rPr>
                        <a:t>JUMLAH</a:t>
                      </a:r>
                      <a:endParaRPr lang="ms-MY" sz="1200" b="1" noProof="0" dirty="0">
                        <a:solidFill>
                          <a:schemeClr val="bg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1456" marR="91456" marT="45695" marB="45695" anchor="ctr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0551">
                <a:tc>
                  <a:txBody>
                    <a:bodyPr/>
                    <a:lstStyle/>
                    <a:p>
                      <a:pPr algn="ctr"/>
                      <a:r>
                        <a:rPr lang="ms-MY" sz="1200" noProof="0" dirty="0"/>
                        <a:t>1</a:t>
                      </a:r>
                      <a:endParaRPr lang="ms-MY" sz="1200" b="1" noProof="0" dirty="0">
                        <a:solidFill>
                          <a:srgbClr val="002060"/>
                        </a:solidFill>
                        <a:latin typeface="+mn-lt"/>
                        <a:cs typeface="Calibri" pitchFamily="34" charset="0"/>
                      </a:endParaRPr>
                    </a:p>
                  </a:txBody>
                  <a:tcPr marL="91456" marR="91456" marT="45695" marB="45695" anchor="ctr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1200" u="none" strike="noStrike" cap="none" normalizeH="0" baseline="0" dirty="0">
                          <a:ln>
                            <a:noFill/>
                          </a:ln>
                          <a:effectLst/>
                          <a:latin typeface="+mn-lt"/>
                          <a:sym typeface="Arial" panose="020B0604020202020204" pitchFamily="34" charset="0"/>
                        </a:rPr>
                        <a:t>PEMBAWA BENDERA </a:t>
                      </a:r>
                      <a:endParaRPr kumimoji="0" lang="en-US" alt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cs typeface="Calibri" panose="020F0502020204030204" pitchFamily="34" charset="0"/>
                        <a:sym typeface="Arial" panose="020B0604020202020204" pitchFamily="34" charset="0"/>
                      </a:endParaRPr>
                    </a:p>
                  </a:txBody>
                  <a:tcPr marL="91456" marR="91456" marT="45695" marB="4569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ms-MY" sz="1200" noProof="0" dirty="0">
                          <a:latin typeface="+mn-lt"/>
                        </a:rPr>
                        <a:t>56 </a:t>
                      </a:r>
                      <a:endParaRPr lang="ms-MY" sz="1200" b="1" noProof="0" dirty="0">
                        <a:solidFill>
                          <a:srgbClr val="002060"/>
                        </a:solidFill>
                        <a:latin typeface="+mn-lt"/>
                        <a:cs typeface="Calibri" pitchFamily="34" charset="0"/>
                      </a:endParaRPr>
                    </a:p>
                  </a:txBody>
                  <a:tcPr marL="91456" marR="91456" marT="45695" marB="4569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0551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ms-MY" sz="1200" noProof="0" dirty="0"/>
                        <a:t>2</a:t>
                      </a:r>
                      <a:endParaRPr lang="ms-MY" sz="1200" b="1" noProof="0" dirty="0">
                        <a:solidFill>
                          <a:srgbClr val="002060"/>
                        </a:solidFill>
                        <a:latin typeface="+mn-lt"/>
                        <a:cs typeface="Calibri" pitchFamily="34" charset="0"/>
                      </a:endParaRPr>
                    </a:p>
                  </a:txBody>
                  <a:tcPr marL="91456" marR="91456" marT="45695" marB="45695" anchor="ctr"/>
                </a:tc>
                <a:tc>
                  <a:txBody>
                    <a:bodyPr/>
                    <a:lstStyle/>
                    <a:p>
                      <a:pPr marL="0" marR="0" lvl="0" indent="0" algn="l" defTabSz="45722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1200" kern="1200" dirty="0">
                          <a:latin typeface="+mn-lt"/>
                          <a:sym typeface="Arial" panose="020B0604020202020204" pitchFamily="34" charset="0"/>
                        </a:rPr>
                        <a:t>PEGAWAI LELAKI</a:t>
                      </a:r>
                      <a:endParaRPr lang="en-US" altLang="en-US" sz="1200" b="1" kern="1200" dirty="0">
                        <a:solidFill>
                          <a:srgbClr val="002060"/>
                        </a:solidFill>
                        <a:latin typeface="+mn-lt"/>
                        <a:ea typeface="+mn-ea"/>
                        <a:cs typeface="Calibri" pitchFamily="34" charset="0"/>
                        <a:sym typeface="Arial" panose="020B0604020202020204" pitchFamily="34" charset="0"/>
                      </a:endParaRPr>
                    </a:p>
                  </a:txBody>
                  <a:tcPr marL="91456" marR="91456" marT="45695" marB="45695" anchor="ctr"/>
                </a:tc>
                <a:tc>
                  <a:txBody>
                    <a:bodyPr/>
                    <a:lstStyle/>
                    <a:p>
                      <a:pPr marL="0" algn="ctr" defTabSz="457224" rtl="0" eaLnBrk="1" latinLnBrk="0" hangingPunct="1"/>
                      <a:r>
                        <a:rPr lang="ms-MY" sz="1200" kern="1200" noProof="0" dirty="0">
                          <a:latin typeface="+mn-lt"/>
                        </a:rPr>
                        <a:t>84 </a:t>
                      </a:r>
                      <a:endParaRPr lang="ms-MY" sz="1200" b="1" kern="1200" noProof="0" dirty="0">
                        <a:solidFill>
                          <a:srgbClr val="002060"/>
                        </a:solidFill>
                        <a:latin typeface="+mn-lt"/>
                        <a:ea typeface="+mn-ea"/>
                        <a:cs typeface="Calibri" pitchFamily="34" charset="0"/>
                      </a:endParaRPr>
                    </a:p>
                  </a:txBody>
                  <a:tcPr marL="91456" marR="91456" marT="45695" marB="4569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11441">
                <a:tc>
                  <a:txBody>
                    <a:bodyPr/>
                    <a:lstStyle/>
                    <a:p>
                      <a:pPr algn="ctr"/>
                      <a:r>
                        <a:rPr lang="ms-MY" sz="1200" noProof="0" dirty="0"/>
                        <a:t>3</a:t>
                      </a:r>
                      <a:endParaRPr lang="ms-MY" sz="1200" b="1" noProof="0" dirty="0">
                        <a:solidFill>
                          <a:srgbClr val="002060"/>
                        </a:solidFill>
                        <a:latin typeface="+mn-lt"/>
                        <a:cs typeface="Calibri" pitchFamily="34" charset="0"/>
                      </a:endParaRPr>
                    </a:p>
                  </a:txBody>
                  <a:tcPr marL="91456" marR="91456" marT="45695" marB="45695" anchor="ctr"/>
                </a:tc>
                <a:tc>
                  <a:txBody>
                    <a:bodyPr/>
                    <a:lstStyle/>
                    <a:p>
                      <a:pPr marL="0" marR="0" lvl="0" indent="0" algn="l" defTabSz="45722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1200" kern="1200" dirty="0">
                          <a:latin typeface="+mn-lt"/>
                          <a:sym typeface="Arial" panose="020B0604020202020204" pitchFamily="34" charset="0"/>
                        </a:rPr>
                        <a:t>PEGAWAI WANITA</a:t>
                      </a:r>
                      <a:endParaRPr lang="en-US" altLang="en-US" sz="1200" b="1" kern="1200" dirty="0">
                        <a:solidFill>
                          <a:srgbClr val="002060"/>
                        </a:solidFill>
                        <a:latin typeface="+mn-lt"/>
                        <a:ea typeface="+mn-ea"/>
                        <a:cs typeface="Calibri" pitchFamily="34" charset="0"/>
                        <a:sym typeface="Arial" panose="020B0604020202020204" pitchFamily="34" charset="0"/>
                      </a:endParaRPr>
                    </a:p>
                  </a:txBody>
                  <a:tcPr marL="91456" marR="91456" marT="45695" marB="45695" anchor="ctr"/>
                </a:tc>
                <a:tc>
                  <a:txBody>
                    <a:bodyPr/>
                    <a:lstStyle/>
                    <a:p>
                      <a:pPr marL="0" algn="ctr" defTabSz="457224" rtl="0" eaLnBrk="1" latinLnBrk="0" hangingPunct="1"/>
                      <a:r>
                        <a:rPr lang="ms-MY" sz="1200" kern="1200" noProof="0" dirty="0">
                          <a:latin typeface="+mn-lt"/>
                        </a:rPr>
                        <a:t>84 </a:t>
                      </a:r>
                      <a:endParaRPr lang="ms-MY" sz="1200" b="1" kern="1200" noProof="0" dirty="0">
                        <a:solidFill>
                          <a:srgbClr val="002060"/>
                        </a:solidFill>
                        <a:latin typeface="+mn-lt"/>
                        <a:ea typeface="+mn-ea"/>
                        <a:cs typeface="Calibri" pitchFamily="34" charset="0"/>
                      </a:endParaRPr>
                    </a:p>
                  </a:txBody>
                  <a:tcPr marL="91456" marR="91456" marT="45695" marB="4569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0551">
                <a:tc>
                  <a:txBody>
                    <a:bodyPr/>
                    <a:lstStyle/>
                    <a:p>
                      <a:pPr algn="ctr"/>
                      <a:r>
                        <a:rPr lang="ms-MY" sz="1200" noProof="0" dirty="0"/>
                        <a:t>4</a:t>
                      </a:r>
                      <a:endParaRPr lang="ms-MY" sz="1200" b="1" noProof="0" dirty="0">
                        <a:solidFill>
                          <a:srgbClr val="002060"/>
                        </a:solidFill>
                        <a:latin typeface="+mn-lt"/>
                        <a:cs typeface="Calibri" pitchFamily="34" charset="0"/>
                      </a:endParaRPr>
                    </a:p>
                  </a:txBody>
                  <a:tcPr marL="91456" marR="91456" marT="45695" marB="45695" anchor="ctr"/>
                </a:tc>
                <a:tc>
                  <a:txBody>
                    <a:bodyPr/>
                    <a:lstStyle>
                      <a:lvl1pPr marL="114300" indent="-114300" latinLnBrk="1">
                        <a:lnSpc>
                          <a:spcPct val="120000"/>
                        </a:lnSpc>
                        <a:spcBef>
                          <a:spcPts val="1000"/>
                        </a:spcBef>
                        <a:buClr>
                          <a:srgbClr val="B80E0F"/>
                        </a:buClr>
                        <a:buSzPct val="160000"/>
                        <a:buFont typeface="Arial" panose="020B0604020202020204" pitchFamily="34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 latinLnBrk="1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rgbClr val="B80E0F"/>
                        </a:buClr>
                        <a:buSzPct val="160000"/>
                        <a:buFont typeface="Arial" panose="020B0604020202020204" pitchFamily="34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 latinLnBrk="1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rgbClr val="B80E0F"/>
                        </a:buClr>
                        <a:buSzPct val="160000"/>
                        <a:buFont typeface="Arial" panose="020B0604020202020204" pitchFamily="34" charset="0"/>
                        <a:defRPr sz="1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 latinLnBrk="1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rgbClr val="B80E0F"/>
                        </a:buClr>
                        <a:buSzPct val="160000"/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 latinLnBrk="1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rgbClr val="B80E0F"/>
                        </a:buClr>
                        <a:buSzPct val="160000"/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fontAlgn="base" latinLnBrk="1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B80E0F"/>
                        </a:buClr>
                        <a:buSzPct val="160000"/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fontAlgn="base" latinLnBrk="1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B80E0F"/>
                        </a:buClr>
                        <a:buSzPct val="160000"/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fontAlgn="base" latinLnBrk="1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B80E0F"/>
                        </a:buClr>
                        <a:buSzPct val="160000"/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fontAlgn="base" latinLnBrk="1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B80E0F"/>
                        </a:buClr>
                        <a:buSzPct val="160000"/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-114300" algn="l" defTabSz="457224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en-US" sz="1200" kern="1200" dirty="0">
                          <a:latin typeface="+mn-lt"/>
                          <a:sym typeface="Arial" panose="020B0604020202020204" pitchFamily="34" charset="0"/>
                        </a:rPr>
                        <a:t>  KEBAKARAN STRUKTUR</a:t>
                      </a:r>
                      <a:endParaRPr lang="en-US" altLang="en-US" sz="1200" b="1" kern="1200" dirty="0">
                        <a:solidFill>
                          <a:srgbClr val="002060"/>
                        </a:solidFill>
                        <a:latin typeface="+mn-lt"/>
                        <a:ea typeface="+mn-ea"/>
                        <a:cs typeface="Calibri" pitchFamily="34" charset="0"/>
                        <a:sym typeface="Arial" panose="020B0604020202020204" pitchFamily="34" charset="0"/>
                      </a:endParaRPr>
                    </a:p>
                  </a:txBody>
                  <a:tcPr marL="7254" marR="7254" marT="7255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2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ms-MY" sz="1200" kern="1200" noProof="0" dirty="0">
                          <a:latin typeface="+mn-lt"/>
                        </a:rPr>
                        <a:t>84 </a:t>
                      </a:r>
                      <a:endParaRPr lang="ms-MY" sz="1200" b="1" kern="1200" noProof="0" dirty="0">
                        <a:solidFill>
                          <a:srgbClr val="002060"/>
                        </a:solidFill>
                        <a:latin typeface="+mn-lt"/>
                        <a:ea typeface="+mn-ea"/>
                        <a:cs typeface="Calibri" pitchFamily="34" charset="0"/>
                      </a:endParaRPr>
                    </a:p>
                  </a:txBody>
                  <a:tcPr marL="91456" marR="91456" marT="45695" marB="45695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0551">
                <a:tc>
                  <a:txBody>
                    <a:bodyPr/>
                    <a:lstStyle/>
                    <a:p>
                      <a:pPr algn="ctr"/>
                      <a:r>
                        <a:rPr lang="ms-MY" sz="1200" noProof="0" dirty="0"/>
                        <a:t>5</a:t>
                      </a:r>
                      <a:endParaRPr lang="ms-MY" sz="1200" b="1" noProof="0" dirty="0">
                        <a:solidFill>
                          <a:srgbClr val="002060"/>
                        </a:solidFill>
                        <a:latin typeface="+mn-lt"/>
                        <a:cs typeface="Calibri" pitchFamily="34" charset="0"/>
                      </a:endParaRPr>
                    </a:p>
                  </a:txBody>
                  <a:tcPr marL="91456" marR="91456" marT="45695" marB="45695" anchor="ctr"/>
                </a:tc>
                <a:tc>
                  <a:txBody>
                    <a:bodyPr/>
                    <a:lstStyle>
                      <a:lvl1pPr marL="114300" indent="-114300" latinLnBrk="1">
                        <a:lnSpc>
                          <a:spcPct val="120000"/>
                        </a:lnSpc>
                        <a:spcBef>
                          <a:spcPts val="1000"/>
                        </a:spcBef>
                        <a:buClr>
                          <a:srgbClr val="B80E0F"/>
                        </a:buClr>
                        <a:buSzPct val="160000"/>
                        <a:buFont typeface="Arial" panose="020B0604020202020204" pitchFamily="34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 latinLnBrk="1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rgbClr val="B80E0F"/>
                        </a:buClr>
                        <a:buSzPct val="160000"/>
                        <a:buFont typeface="Arial" panose="020B0604020202020204" pitchFamily="34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 latinLnBrk="1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rgbClr val="B80E0F"/>
                        </a:buClr>
                        <a:buSzPct val="160000"/>
                        <a:buFont typeface="Arial" panose="020B0604020202020204" pitchFamily="34" charset="0"/>
                        <a:defRPr sz="1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 latinLnBrk="1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rgbClr val="B80E0F"/>
                        </a:buClr>
                        <a:buSzPct val="160000"/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 latinLnBrk="1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rgbClr val="B80E0F"/>
                        </a:buClr>
                        <a:buSzPct val="160000"/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fontAlgn="base" latinLnBrk="1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B80E0F"/>
                        </a:buClr>
                        <a:buSzPct val="160000"/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fontAlgn="base" latinLnBrk="1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B80E0F"/>
                        </a:buClr>
                        <a:buSzPct val="160000"/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fontAlgn="base" latinLnBrk="1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B80E0F"/>
                        </a:buClr>
                        <a:buSzPct val="160000"/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fontAlgn="base" latinLnBrk="1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B80E0F"/>
                        </a:buClr>
                        <a:buSzPct val="160000"/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-114300" algn="l" defTabSz="457224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en-US" sz="1200" kern="1200" dirty="0">
                          <a:latin typeface="+mn-lt"/>
                          <a:sym typeface="Arial" panose="020B0604020202020204" pitchFamily="34" charset="0"/>
                        </a:rPr>
                        <a:t>  FORENSIK KEBAKARAN</a:t>
                      </a:r>
                      <a:endParaRPr lang="en-US" altLang="en-US" sz="1200" b="1" kern="1200" dirty="0">
                        <a:solidFill>
                          <a:srgbClr val="002060"/>
                        </a:solidFill>
                        <a:latin typeface="+mn-lt"/>
                        <a:ea typeface="+mn-ea"/>
                        <a:cs typeface="Calibri" pitchFamily="34" charset="0"/>
                        <a:sym typeface="Arial" panose="020B0604020202020204" pitchFamily="34" charset="0"/>
                      </a:endParaRPr>
                    </a:p>
                  </a:txBody>
                  <a:tcPr marL="7254" marR="7254" marT="7255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ms-MY" sz="1200" u="none" strike="noStrike" kern="1200" cap="none" spc="0" normalizeH="0" baseline="0" noProof="0">
                          <a:ln>
                            <a:noFill/>
                          </a:ln>
                          <a:effectLst/>
                          <a:uLnTx/>
                          <a:uFillTx/>
                          <a:latin typeface="+mn-lt"/>
                        </a:rPr>
                        <a:t>56 </a:t>
                      </a:r>
                      <a:endParaRPr kumimoji="0" lang="ms-MY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+mn-lt"/>
                        <a:ea typeface="Arial Unicode MS"/>
                        <a:cs typeface="Calibri" pitchFamily="34" charset="0"/>
                      </a:endParaRPr>
                    </a:p>
                  </a:txBody>
                  <a:tcPr marL="91456" marR="91456" marT="45695" marB="45695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0551">
                <a:tc>
                  <a:txBody>
                    <a:bodyPr/>
                    <a:lstStyle/>
                    <a:p>
                      <a:pPr algn="ctr"/>
                      <a:r>
                        <a:rPr lang="ms-MY" sz="1200" noProof="0" dirty="0"/>
                        <a:t>6</a:t>
                      </a:r>
                      <a:endParaRPr lang="ms-MY" sz="1200" b="1" noProof="0" dirty="0">
                        <a:solidFill>
                          <a:srgbClr val="002060"/>
                        </a:solidFill>
                        <a:latin typeface="+mn-lt"/>
                        <a:cs typeface="Calibri" pitchFamily="34" charset="0"/>
                      </a:endParaRPr>
                    </a:p>
                  </a:txBody>
                  <a:tcPr marL="91456" marR="91456" marT="45695" marB="45695" anchor="ctr"/>
                </a:tc>
                <a:tc>
                  <a:txBody>
                    <a:bodyPr/>
                    <a:lstStyle>
                      <a:lvl1pPr marL="114300" indent="-114300" latinLnBrk="1">
                        <a:lnSpc>
                          <a:spcPct val="120000"/>
                        </a:lnSpc>
                        <a:spcBef>
                          <a:spcPts val="1000"/>
                        </a:spcBef>
                        <a:buClr>
                          <a:srgbClr val="B80E0F"/>
                        </a:buClr>
                        <a:buSzPct val="160000"/>
                        <a:buFont typeface="Arial" panose="020B0604020202020204" pitchFamily="34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 latinLnBrk="1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rgbClr val="B80E0F"/>
                        </a:buClr>
                        <a:buSzPct val="160000"/>
                        <a:buFont typeface="Arial" panose="020B0604020202020204" pitchFamily="34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 latinLnBrk="1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rgbClr val="B80E0F"/>
                        </a:buClr>
                        <a:buSzPct val="160000"/>
                        <a:buFont typeface="Arial" panose="020B0604020202020204" pitchFamily="34" charset="0"/>
                        <a:defRPr sz="1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 latinLnBrk="1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rgbClr val="B80E0F"/>
                        </a:buClr>
                        <a:buSzPct val="160000"/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 latinLnBrk="1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rgbClr val="B80E0F"/>
                        </a:buClr>
                        <a:buSzPct val="160000"/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fontAlgn="base" latinLnBrk="1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B80E0F"/>
                        </a:buClr>
                        <a:buSzPct val="160000"/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fontAlgn="base" latinLnBrk="1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B80E0F"/>
                        </a:buClr>
                        <a:buSzPct val="160000"/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fontAlgn="base" latinLnBrk="1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B80E0F"/>
                        </a:buClr>
                        <a:buSzPct val="160000"/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fontAlgn="base" latinLnBrk="1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B80E0F"/>
                        </a:buClr>
                        <a:buSzPct val="160000"/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-114300" algn="l" defTabSz="457224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en-US" sz="1200" kern="1200" dirty="0">
                          <a:latin typeface="+mn-lt"/>
                          <a:sym typeface="Arial" panose="020B0604020202020204" pitchFamily="34" charset="0"/>
                        </a:rPr>
                        <a:t>  HIGH RISE</a:t>
                      </a:r>
                      <a:endParaRPr lang="en-US" altLang="en-US" sz="1200" b="1" kern="1200" dirty="0">
                        <a:solidFill>
                          <a:srgbClr val="002060"/>
                        </a:solidFill>
                        <a:latin typeface="+mn-lt"/>
                        <a:ea typeface="+mn-ea"/>
                        <a:cs typeface="Calibri" pitchFamily="34" charset="0"/>
                        <a:sym typeface="Arial" panose="020B0604020202020204" pitchFamily="34" charset="0"/>
                      </a:endParaRPr>
                    </a:p>
                  </a:txBody>
                  <a:tcPr marL="7254" marR="7254" marT="7255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ms-MY" sz="12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+mn-lt"/>
                        </a:rPr>
                        <a:t>56 </a:t>
                      </a:r>
                      <a:endParaRPr kumimoji="0" lang="ms-MY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+mn-lt"/>
                        <a:ea typeface="Arial Unicode MS"/>
                        <a:cs typeface="Calibri" pitchFamily="34" charset="0"/>
                      </a:endParaRPr>
                    </a:p>
                  </a:txBody>
                  <a:tcPr marL="91456" marR="91456" marT="45695" marB="45695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0551">
                <a:tc>
                  <a:txBody>
                    <a:bodyPr/>
                    <a:lstStyle/>
                    <a:p>
                      <a:pPr algn="ctr"/>
                      <a:r>
                        <a:rPr lang="ms-MY" sz="1200" noProof="0" dirty="0"/>
                        <a:t>7</a:t>
                      </a:r>
                      <a:endParaRPr lang="ms-MY" sz="1200" b="1" noProof="0" dirty="0">
                        <a:solidFill>
                          <a:srgbClr val="002060"/>
                        </a:solidFill>
                        <a:latin typeface="+mn-lt"/>
                        <a:cs typeface="Calibri" pitchFamily="34" charset="0"/>
                      </a:endParaRPr>
                    </a:p>
                  </a:txBody>
                  <a:tcPr marL="91456" marR="91456" marT="45695" marB="45695" anchor="ctr"/>
                </a:tc>
                <a:tc>
                  <a:txBody>
                    <a:bodyPr/>
                    <a:lstStyle>
                      <a:lvl1pPr marL="114300" indent="-114300" latinLnBrk="1">
                        <a:lnSpc>
                          <a:spcPct val="120000"/>
                        </a:lnSpc>
                        <a:spcBef>
                          <a:spcPts val="1000"/>
                        </a:spcBef>
                        <a:buClr>
                          <a:srgbClr val="B80E0F"/>
                        </a:buClr>
                        <a:buSzPct val="160000"/>
                        <a:buFont typeface="Arial" panose="020B0604020202020204" pitchFamily="34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 latinLnBrk="1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rgbClr val="B80E0F"/>
                        </a:buClr>
                        <a:buSzPct val="160000"/>
                        <a:buFont typeface="Arial" panose="020B0604020202020204" pitchFamily="34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 latinLnBrk="1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rgbClr val="B80E0F"/>
                        </a:buClr>
                        <a:buSzPct val="160000"/>
                        <a:buFont typeface="Arial" panose="020B0604020202020204" pitchFamily="34" charset="0"/>
                        <a:defRPr sz="1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 latinLnBrk="1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rgbClr val="B80E0F"/>
                        </a:buClr>
                        <a:buSzPct val="160000"/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 latinLnBrk="1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rgbClr val="B80E0F"/>
                        </a:buClr>
                        <a:buSzPct val="160000"/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fontAlgn="base" latinLnBrk="1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B80E0F"/>
                        </a:buClr>
                        <a:buSzPct val="160000"/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fontAlgn="base" latinLnBrk="1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B80E0F"/>
                        </a:buClr>
                        <a:buSzPct val="160000"/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fontAlgn="base" latinLnBrk="1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B80E0F"/>
                        </a:buClr>
                        <a:buSzPct val="160000"/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fontAlgn="base" latinLnBrk="1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B80E0F"/>
                        </a:buClr>
                        <a:buSzPct val="160000"/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-114300" algn="l" defTabSz="457224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en-US" sz="1200" kern="1200" dirty="0">
                          <a:latin typeface="+mn-lt"/>
                          <a:sym typeface="Arial" panose="020B0604020202020204" pitchFamily="34" charset="0"/>
                        </a:rPr>
                        <a:t>  EMRS</a:t>
                      </a:r>
                      <a:endParaRPr lang="en-US" altLang="en-US" sz="1200" b="1" kern="1200" dirty="0">
                        <a:solidFill>
                          <a:srgbClr val="002060"/>
                        </a:solidFill>
                        <a:latin typeface="+mn-lt"/>
                        <a:ea typeface="+mn-ea"/>
                        <a:cs typeface="Calibri" pitchFamily="34" charset="0"/>
                        <a:sym typeface="Arial" panose="020B0604020202020204" pitchFamily="34" charset="0"/>
                      </a:endParaRPr>
                    </a:p>
                  </a:txBody>
                  <a:tcPr marL="7254" marR="7254" marT="7255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ms-MY" sz="12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+mn-lt"/>
                        </a:rPr>
                        <a:t>56 </a:t>
                      </a:r>
                      <a:endParaRPr kumimoji="0" lang="ms-MY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+mn-lt"/>
                        <a:ea typeface="Arial Unicode MS"/>
                        <a:cs typeface="Calibri" pitchFamily="34" charset="0"/>
                      </a:endParaRPr>
                    </a:p>
                  </a:txBody>
                  <a:tcPr marL="91456" marR="91456" marT="45695" marB="45695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80551">
                <a:tc>
                  <a:txBody>
                    <a:bodyPr/>
                    <a:lstStyle/>
                    <a:p>
                      <a:pPr algn="ctr"/>
                      <a:r>
                        <a:rPr lang="ms-MY" sz="1200" noProof="0" dirty="0"/>
                        <a:t>8</a:t>
                      </a:r>
                      <a:endParaRPr lang="ms-MY" sz="1200" b="1" noProof="0" dirty="0">
                        <a:solidFill>
                          <a:srgbClr val="002060"/>
                        </a:solidFill>
                        <a:latin typeface="+mn-lt"/>
                        <a:cs typeface="Calibri" pitchFamily="34" charset="0"/>
                      </a:endParaRPr>
                    </a:p>
                  </a:txBody>
                  <a:tcPr marL="91456" marR="91456" marT="45695" marB="45695" anchor="ctr"/>
                </a:tc>
                <a:tc>
                  <a:txBody>
                    <a:bodyPr/>
                    <a:lstStyle>
                      <a:lvl1pPr marL="114300" indent="-114300" latinLnBrk="1">
                        <a:lnSpc>
                          <a:spcPct val="120000"/>
                        </a:lnSpc>
                        <a:spcBef>
                          <a:spcPts val="1000"/>
                        </a:spcBef>
                        <a:buClr>
                          <a:srgbClr val="B80E0F"/>
                        </a:buClr>
                        <a:buSzPct val="160000"/>
                        <a:buFont typeface="Arial" panose="020B0604020202020204" pitchFamily="34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 latinLnBrk="1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rgbClr val="B80E0F"/>
                        </a:buClr>
                        <a:buSzPct val="160000"/>
                        <a:buFont typeface="Arial" panose="020B0604020202020204" pitchFamily="34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 latinLnBrk="1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rgbClr val="B80E0F"/>
                        </a:buClr>
                        <a:buSzPct val="160000"/>
                        <a:buFont typeface="Arial" panose="020B0604020202020204" pitchFamily="34" charset="0"/>
                        <a:defRPr sz="1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 latinLnBrk="1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rgbClr val="B80E0F"/>
                        </a:buClr>
                        <a:buSzPct val="160000"/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 latinLnBrk="1">
                        <a:lnSpc>
                          <a:spcPct val="120000"/>
                        </a:lnSpc>
                        <a:spcBef>
                          <a:spcPts val="500"/>
                        </a:spcBef>
                        <a:buClr>
                          <a:srgbClr val="B80E0F"/>
                        </a:buClr>
                        <a:buSzPct val="160000"/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fontAlgn="base" latinLnBrk="1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B80E0F"/>
                        </a:buClr>
                        <a:buSzPct val="160000"/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fontAlgn="base" latinLnBrk="1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B80E0F"/>
                        </a:buClr>
                        <a:buSzPct val="160000"/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fontAlgn="base" latinLnBrk="1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B80E0F"/>
                        </a:buClr>
                        <a:buSzPct val="160000"/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fontAlgn="base" latinLnBrk="1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B80E0F"/>
                        </a:buClr>
                        <a:buSzPct val="160000"/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-114300" algn="l" defTabSz="457224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en-US" sz="1200" kern="1200" dirty="0">
                          <a:latin typeface="+mn-lt"/>
                          <a:sym typeface="Arial" panose="020B0604020202020204" pitchFamily="34" charset="0"/>
                        </a:rPr>
                        <a:t>  RTA</a:t>
                      </a:r>
                      <a:endParaRPr lang="en-US" altLang="en-US" sz="1200" b="1" kern="1200" dirty="0">
                        <a:solidFill>
                          <a:srgbClr val="002060"/>
                        </a:solidFill>
                        <a:latin typeface="+mn-lt"/>
                        <a:ea typeface="+mn-ea"/>
                        <a:cs typeface="Calibri" pitchFamily="34" charset="0"/>
                        <a:sym typeface="Arial" panose="020B0604020202020204" pitchFamily="34" charset="0"/>
                      </a:endParaRPr>
                    </a:p>
                  </a:txBody>
                  <a:tcPr marL="7254" marR="7254" marT="7255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ms-MY" sz="12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+mn-lt"/>
                        </a:rPr>
                        <a:t>56 </a:t>
                      </a:r>
                      <a:endParaRPr kumimoji="0" lang="ms-MY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+mn-lt"/>
                        <a:ea typeface="Arial Unicode MS"/>
                        <a:cs typeface="Calibri" pitchFamily="34" charset="0"/>
                      </a:endParaRPr>
                    </a:p>
                  </a:txBody>
                  <a:tcPr marL="91456" marR="91456" marT="45695" marB="45695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589079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>
          <a:extLst>
            <a:ext uri="{FF2B5EF4-FFF2-40B4-BE49-F238E27FC236}">
              <a16:creationId xmlns:a16="http://schemas.microsoft.com/office/drawing/2014/main" id="{265CB76D-6B54-1DAE-4529-6BB2FA0977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420;p45">
            <a:extLst>
              <a:ext uri="{FF2B5EF4-FFF2-40B4-BE49-F238E27FC236}">
                <a16:creationId xmlns:a16="http://schemas.microsoft.com/office/drawing/2014/main" id="{745EAA70-3DAB-9B43-965C-4866E54E3DA1}"/>
              </a:ext>
            </a:extLst>
          </p:cNvPr>
          <p:cNvSpPr txBox="1">
            <a:spLocks/>
          </p:cNvSpPr>
          <p:nvPr/>
        </p:nvSpPr>
        <p:spPr>
          <a:xfrm>
            <a:off x="728020" y="-222459"/>
            <a:ext cx="7704000" cy="1315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Montserrat ExtraBold"/>
              <a:buNone/>
              <a:defRPr sz="4500" b="1" i="0" u="none" strike="noStrike" cap="none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ontserrat"/>
              <a:buNone/>
              <a:defRPr sz="3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ontserrat"/>
              <a:buNone/>
              <a:defRPr sz="3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ontserrat"/>
              <a:buNone/>
              <a:defRPr sz="3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ontserrat"/>
              <a:buNone/>
              <a:defRPr sz="3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ontserrat"/>
              <a:buNone/>
              <a:defRPr sz="3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ontserrat"/>
              <a:buNone/>
              <a:defRPr sz="3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ontserrat"/>
              <a:buNone/>
              <a:defRPr sz="3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ontserrat"/>
              <a:buNone/>
              <a:defRPr sz="3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en-US" sz="2000" dirty="0">
                <a:solidFill>
                  <a:schemeClr val="bg1"/>
                </a:solidFill>
              </a:rPr>
              <a:t>CADANGAN PESERTA &amp; SUSUNAN KEDUDUKAN</a:t>
            </a:r>
          </a:p>
          <a:p>
            <a:r>
              <a:rPr lang="en-US" sz="1400" dirty="0">
                <a:solidFill>
                  <a:srgbClr val="FDB05F"/>
                </a:solidFill>
              </a:rPr>
              <a:t>PASUKAN DETACHMENT </a:t>
            </a:r>
          </a:p>
          <a:p>
            <a:r>
              <a:rPr lang="en-US" sz="1400" dirty="0">
                <a:solidFill>
                  <a:srgbClr val="FDB05F"/>
                </a:solidFill>
              </a:rPr>
              <a:t>JABATAN BOMBA DAN PENYELAMAT MALAYSIA</a:t>
            </a:r>
            <a:endParaRPr lang="en-US" sz="1400" b="0" dirty="0">
              <a:solidFill>
                <a:srgbClr val="FDB05F"/>
              </a:solidFill>
            </a:endParaRPr>
          </a:p>
        </p:txBody>
      </p:sp>
      <p:pic>
        <p:nvPicPr>
          <p:cNvPr id="104" name="Picture 103" descr="A picture containing text, cup, lamp&#10;&#10;Description automatically generated">
            <a:extLst>
              <a:ext uri="{FF2B5EF4-FFF2-40B4-BE49-F238E27FC236}">
                <a16:creationId xmlns:a16="http://schemas.microsoft.com/office/drawing/2014/main" id="{1616DED9-0270-98A1-DF2B-4AC282E047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53" y="36096"/>
            <a:ext cx="516160" cy="692958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7756499"/>
              </p:ext>
            </p:extLst>
          </p:nvPr>
        </p:nvGraphicFramePr>
        <p:xfrm>
          <a:off x="407571" y="890336"/>
          <a:ext cx="8411578" cy="4078711"/>
        </p:xfrm>
        <a:graphic>
          <a:graphicData uri="http://schemas.openxmlformats.org/drawingml/2006/table">
            <a:tbl>
              <a:tblPr>
                <a:effectLst/>
                <a:tableStyleId>{9DCAF9ED-07DC-4A11-8D7F-57B35C25682E}</a:tableStyleId>
              </a:tblPr>
              <a:tblGrid>
                <a:gridCol w="7720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053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3418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9989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ms-MY" sz="12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BIL</a:t>
                      </a:r>
                      <a:endParaRPr kumimoji="0" lang="ms-MY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1459" marR="91459" marT="45679" marB="45679" anchor="ctr" horzOverflow="overflow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ms-MY" sz="12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DETACHMENT (JBPM)</a:t>
                      </a:r>
                      <a:endParaRPr kumimoji="0" lang="ms-MY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1459" marR="91459" marT="45679" marB="45679" anchor="ctr" horzOverflow="overflow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ms-MY" sz="12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JUMLAH</a:t>
                      </a:r>
                      <a:endParaRPr kumimoji="0" lang="ms-MY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1459" marR="91459" marT="45679" marB="45679" anchor="ctr" horzOverflow="overflow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989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ms-MY" sz="1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9</a:t>
                      </a:r>
                      <a:endParaRPr kumimoji="0" lang="ms-MY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1459" marR="91459" marT="45679" marB="45679" anchor="ctr" horzOverflow="overflow"/>
                </a:tc>
                <a:tc>
                  <a:txBody>
                    <a:bodyPr/>
                    <a:lstStyle/>
                    <a:p>
                      <a:pPr marL="0" marR="0" lvl="0" indent="-11430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u="none" strike="noStrike" cap="none" normalizeH="0" baseline="0" dirty="0">
                          <a:ln>
                            <a:noFill/>
                          </a:ln>
                          <a:effectLst/>
                          <a:sym typeface="Arial" charset="0"/>
                        </a:rPr>
                        <a:t>  PPDA</a:t>
                      </a:r>
                      <a:endParaRPr kumimoji="0" lang="en-US" alt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Arial Unicode MS" pitchFamily="34" charset="-128"/>
                        <a:cs typeface="Arial Unicode MS" pitchFamily="34" charset="-128"/>
                        <a:sym typeface="Arial" charset="0"/>
                      </a:endParaRPr>
                    </a:p>
                  </a:txBody>
                  <a:tcPr marL="7254" marR="7254" marT="7252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ms-MY" sz="12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56 </a:t>
                      </a:r>
                      <a:endParaRPr kumimoji="0" lang="ms-MY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+mn-lt"/>
                        <a:ea typeface="Arial Unicode MS"/>
                        <a:cs typeface="Calibri" pitchFamily="34" charset="0"/>
                      </a:endParaRPr>
                    </a:p>
                  </a:txBody>
                  <a:tcPr marL="91459" marR="91459" marT="45679" marB="45679" anchor="ctr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989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ms-MY" sz="1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10</a:t>
                      </a:r>
                      <a:endParaRPr kumimoji="0" lang="ms-MY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1459" marR="91459" marT="45679" marB="45679" anchor="ctr" horzOverflow="overflow"/>
                </a:tc>
                <a:tc>
                  <a:txBody>
                    <a:bodyPr/>
                    <a:lstStyle/>
                    <a:p>
                      <a:pPr marL="114300" marR="0" lvl="0" indent="-22860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u="none" strike="noStrike" cap="none" normalizeH="0" baseline="0">
                          <a:ln>
                            <a:noFill/>
                          </a:ln>
                          <a:effectLst/>
                          <a:sym typeface="Arial" charset="0"/>
                        </a:rPr>
                        <a:t>  CBRNe</a:t>
                      </a:r>
                      <a:endParaRPr kumimoji="0" lang="en-US" altLang="en-US" sz="1200" b="1" i="0" u="none" strike="noStrike" cap="none" normalizeH="0" baseline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Arial Unicode MS" pitchFamily="34" charset="-128"/>
                        <a:cs typeface="Arial Unicode MS" pitchFamily="34" charset="-128"/>
                        <a:sym typeface="Arial" charset="0"/>
                      </a:endParaRPr>
                    </a:p>
                  </a:txBody>
                  <a:tcPr marL="7254" marR="7254" marT="7252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ms-MY" sz="1200" u="none" strike="noStrike" kern="1200" cap="none" spc="0" normalizeH="0" baseline="0" noProof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56 </a:t>
                      </a:r>
                      <a:endParaRPr kumimoji="0" lang="ms-MY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+mn-lt"/>
                        <a:ea typeface="Arial Unicode MS"/>
                        <a:cs typeface="Calibri" pitchFamily="34" charset="0"/>
                      </a:endParaRPr>
                    </a:p>
                  </a:txBody>
                  <a:tcPr marL="91459" marR="91459" marT="45679" marB="45679" anchor="ctr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989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ms-MY" sz="12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11</a:t>
                      </a:r>
                      <a:endParaRPr kumimoji="0" lang="ms-MY" sz="1200" b="1" i="0" u="none" strike="noStrike" cap="none" normalizeH="0" baseline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1459" marR="91459" marT="45679" marB="45679" anchor="ctr" horzOverflow="overflow"/>
                </a:tc>
                <a:tc>
                  <a:txBody>
                    <a:bodyPr/>
                    <a:lstStyle/>
                    <a:p>
                      <a:pPr marL="0" marR="0" lvl="0" indent="-11430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u="none" strike="noStrike" cap="none" normalizeH="0" baseline="0" dirty="0">
                          <a:ln>
                            <a:noFill/>
                          </a:ln>
                          <a:effectLst/>
                          <a:sym typeface="Arial" charset="0"/>
                        </a:rPr>
                        <a:t>  HAZMAT</a:t>
                      </a:r>
                      <a:endParaRPr kumimoji="0" lang="en-US" alt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Arial Unicode MS" pitchFamily="34" charset="-128"/>
                        <a:cs typeface="Arial Unicode MS" pitchFamily="34" charset="-128"/>
                        <a:sym typeface="Arial" charset="0"/>
                      </a:endParaRPr>
                    </a:p>
                  </a:txBody>
                  <a:tcPr marL="7254" marR="7254" marT="7252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ms-MY" sz="1200" u="none" strike="noStrike" kern="1200" cap="none" spc="0" normalizeH="0" baseline="0" noProof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56 </a:t>
                      </a:r>
                      <a:endParaRPr kumimoji="0" lang="ms-MY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+mn-lt"/>
                        <a:ea typeface="Arial Unicode MS"/>
                        <a:cs typeface="Calibri" pitchFamily="34" charset="0"/>
                      </a:endParaRPr>
                    </a:p>
                  </a:txBody>
                  <a:tcPr marL="91459" marR="91459" marT="45679" marB="45679" anchor="ctr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989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ms-MY" sz="12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12</a:t>
                      </a:r>
                      <a:endParaRPr kumimoji="0" lang="ms-MY" sz="1200" b="1" i="0" u="none" strike="noStrike" cap="none" normalizeH="0" baseline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1459" marR="91459" marT="45679" marB="45679" anchor="ctr" horzOverflow="overflow"/>
                </a:tc>
                <a:tc>
                  <a:txBody>
                    <a:bodyPr/>
                    <a:lstStyle/>
                    <a:p>
                      <a:pPr marL="0" marR="0" lvl="0" indent="-11430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u="none" strike="noStrike" cap="none" normalizeH="0" baseline="0" dirty="0">
                          <a:ln>
                            <a:noFill/>
                          </a:ln>
                          <a:effectLst/>
                          <a:sym typeface="Arial" charset="0"/>
                        </a:rPr>
                        <a:t>  BAHAGIAN UDARA</a:t>
                      </a:r>
                      <a:endParaRPr kumimoji="0" lang="en-US" alt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Arial Unicode MS" pitchFamily="34" charset="-128"/>
                        <a:cs typeface="Arial Unicode MS" pitchFamily="34" charset="-128"/>
                        <a:sym typeface="Arial" charset="0"/>
                      </a:endParaRPr>
                    </a:p>
                  </a:txBody>
                  <a:tcPr marL="7254" marR="7254" marT="7252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ms-MY" sz="1200" u="none" strike="noStrike" kern="1200" cap="none" spc="0" normalizeH="0" baseline="0" noProof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56 </a:t>
                      </a:r>
                      <a:endParaRPr kumimoji="0" lang="ms-MY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+mn-lt"/>
                        <a:ea typeface="Arial Unicode MS"/>
                        <a:cs typeface="Calibri" pitchFamily="34" charset="0"/>
                      </a:endParaRPr>
                    </a:p>
                  </a:txBody>
                  <a:tcPr marL="91459" marR="91459" marT="45679" marB="45679" anchor="ctr" horzOverflow="overflow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989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ms-MY" sz="12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13</a:t>
                      </a:r>
                      <a:endParaRPr kumimoji="0" lang="ms-MY" sz="1200" b="1" i="0" u="none" strike="noStrike" cap="none" normalizeH="0" baseline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1459" marR="91459" marT="45679" marB="45679" anchor="ctr" horzOverflow="overflow"/>
                </a:tc>
                <a:tc>
                  <a:txBody>
                    <a:bodyPr/>
                    <a:lstStyle/>
                    <a:p>
                      <a:pPr marL="0" marR="0" lvl="0" indent="-11430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u="none" strike="noStrike" cap="none" normalizeH="0" baseline="0" dirty="0">
                          <a:ln>
                            <a:noFill/>
                          </a:ln>
                          <a:effectLst/>
                          <a:sym typeface="Arial" charset="0"/>
                        </a:rPr>
                        <a:t>  UNIT PENGESAN</a:t>
                      </a:r>
                      <a:endParaRPr kumimoji="0" lang="en-US" alt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Arial Unicode MS" pitchFamily="34" charset="-128"/>
                        <a:cs typeface="Arial Unicode MS" pitchFamily="34" charset="-128"/>
                        <a:sym typeface="Arial" charset="0"/>
                      </a:endParaRPr>
                    </a:p>
                  </a:txBody>
                  <a:tcPr marL="7254" marR="7254" marT="7252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ms-MY" sz="12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56 </a:t>
                      </a:r>
                      <a:endParaRPr kumimoji="0" lang="ms-MY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+mn-lt"/>
                        <a:ea typeface="Arial Unicode MS"/>
                        <a:cs typeface="Calibri" pitchFamily="34" charset="0"/>
                      </a:endParaRPr>
                    </a:p>
                  </a:txBody>
                  <a:tcPr marL="91459" marR="91459" marT="45679" marB="45679" anchor="ctr" horzOverflow="overflow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989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MY" sz="12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14</a:t>
                      </a:r>
                      <a:endParaRPr kumimoji="0" lang="en-MY" sz="1200" b="1" i="0" u="none" strike="noStrike" cap="none" normalizeH="0" baseline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1459" marR="91459" marT="45679" marB="45679" anchor="ctr" horzOverflow="overflow"/>
                </a:tc>
                <a:tc>
                  <a:txBody>
                    <a:bodyPr/>
                    <a:lstStyle/>
                    <a:p>
                      <a:pPr marL="0" marR="0" lvl="0" indent="-11430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u="none" strike="noStrike" cap="none" normalizeH="0" baseline="0" dirty="0">
                          <a:ln>
                            <a:noFill/>
                          </a:ln>
                          <a:effectLst/>
                          <a:sym typeface="Arial" charset="0"/>
                        </a:rPr>
                        <a:t>  STORM</a:t>
                      </a:r>
                      <a:endParaRPr kumimoji="0" lang="en-US" alt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Arial Unicode MS" pitchFamily="34" charset="-128"/>
                        <a:cs typeface="Arial Unicode MS" pitchFamily="34" charset="-128"/>
                        <a:sym typeface="Arial" charset="0"/>
                      </a:endParaRPr>
                    </a:p>
                  </a:txBody>
                  <a:tcPr marL="7254" marR="7254" marT="7252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ms-MY" sz="12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84</a:t>
                      </a:r>
                      <a:endParaRPr kumimoji="0" lang="ms-MY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+mn-lt"/>
                        <a:ea typeface="Arial Unicode MS"/>
                        <a:cs typeface="Calibri" pitchFamily="34" charset="0"/>
                      </a:endParaRPr>
                    </a:p>
                  </a:txBody>
                  <a:tcPr marL="91459" marR="91459" marT="45679" marB="45679" anchor="ctr" horzOverflow="overflow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9989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MY" sz="12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15</a:t>
                      </a:r>
                      <a:endParaRPr kumimoji="0" lang="en-MY" sz="1200" b="1" i="0" u="none" strike="noStrike" cap="none" normalizeH="0" baseline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1459" marR="91459" marT="45679" marB="45679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ms-MY" sz="1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 PASUKAN OPERASI ANTARABANGSA</a:t>
                      </a:r>
                      <a:endParaRPr kumimoji="0" lang="ms-MY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7254" marR="7254" marT="7252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ms-MY" sz="12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35</a:t>
                      </a:r>
                      <a:endParaRPr kumimoji="0" lang="ms-MY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+mn-lt"/>
                        <a:ea typeface="Arial Unicode MS"/>
                        <a:cs typeface="Calibri" pitchFamily="34" charset="0"/>
                      </a:endParaRPr>
                    </a:p>
                  </a:txBody>
                  <a:tcPr marL="91459" marR="91459" marT="45679" marB="45679" anchor="ctr" horzOverflow="overflow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9989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MY" sz="12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16</a:t>
                      </a:r>
                      <a:endParaRPr kumimoji="0" lang="en-MY" sz="1200" b="1" i="0" u="none" strike="noStrike" cap="none" normalizeH="0" baseline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1459" marR="91459" marT="45679" marB="45679" anchor="ctr" horzOverflow="overflow"/>
                </a:tc>
                <a:tc>
                  <a:txBody>
                    <a:bodyPr/>
                    <a:lstStyle/>
                    <a:p>
                      <a:pPr marL="0" marR="0" lvl="0" indent="-11430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u="none" strike="noStrike" cap="none" normalizeH="0" baseline="0" dirty="0">
                          <a:ln>
                            <a:noFill/>
                          </a:ln>
                          <a:effectLst/>
                          <a:sym typeface="Arial" charset="0"/>
                        </a:rPr>
                        <a:t>  KETUA PLATUN (KB 29/KB 32)</a:t>
                      </a:r>
                      <a:endParaRPr kumimoji="0" lang="en-US" alt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Arial Unicode MS" pitchFamily="34" charset="-128"/>
                        <a:cs typeface="Arial Unicode MS" pitchFamily="34" charset="-128"/>
                        <a:sym typeface="Arial" charset="0"/>
                      </a:endParaRPr>
                    </a:p>
                  </a:txBody>
                  <a:tcPr marL="7254" marR="7254" marT="7252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ms-MY" sz="1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15</a:t>
                      </a:r>
                      <a:endParaRPr kumimoji="0" lang="ms-MY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1459" marR="91459" marT="45679" marB="45679" anchor="ctr" horzOverflow="overflow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9989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MY" sz="12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17</a:t>
                      </a:r>
                      <a:endParaRPr kumimoji="0" lang="en-MY" sz="1200" b="1" i="0" u="none" strike="noStrike" cap="none" normalizeH="0" baseline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1459" marR="91459" marT="45679" marB="45679" anchor="ctr" horzOverflow="overflow"/>
                </a:tc>
                <a:tc>
                  <a:txBody>
                    <a:bodyPr/>
                    <a:lstStyle/>
                    <a:p>
                      <a:pPr marL="0" marR="0" lvl="0" indent="-11430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ms-MY" sz="1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MASKOT BOMBA</a:t>
                      </a:r>
                      <a:endParaRPr kumimoji="0" lang="ms-MY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1459" marR="91459" marT="45679" marB="45679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ms-MY" sz="1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4 </a:t>
                      </a:r>
                      <a:endParaRPr kumimoji="0" lang="ms-MY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1459" marR="91459" marT="45679" marB="45679" anchor="ctr" horzOverflow="overflow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9989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MY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1459" marR="91459" marT="45679" marB="45679" anchor="ctr" horzOverflow="overflow"/>
                </a:tc>
                <a:tc>
                  <a:txBody>
                    <a:bodyPr/>
                    <a:lstStyle/>
                    <a:p>
                      <a:pPr marL="0" marR="0" lvl="0" indent="-11430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ms-MY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1459" marR="91459" marT="45679" marB="45679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ms-MY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1459" marR="91459" marT="45679" marB="45679" anchor="ctr" horzOverflow="overflow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77982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MY" sz="1200" b="1" i="0" u="none" strike="noStrike" cap="none" normalizeH="0" baseline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1459" marR="91459" marT="45679" marB="45679" anchor="ctr" horzOverflow="overflow"/>
                </a:tc>
                <a:tc>
                  <a:txBody>
                    <a:bodyPr/>
                    <a:lstStyle/>
                    <a:p>
                      <a:pPr marL="114300" marR="0" lvl="0" indent="-11430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u="none" strike="noStrike" cap="none" normalizeH="0" baseline="0" dirty="0">
                          <a:ln>
                            <a:noFill/>
                          </a:ln>
                          <a:effectLst/>
                          <a:sym typeface="Arial" charset="0"/>
                        </a:rPr>
                        <a:t>  JUMLAH</a:t>
                      </a:r>
                      <a:endParaRPr kumimoji="0" lang="en-US" alt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Arial Unicode MS" pitchFamily="34" charset="-128"/>
                        <a:cs typeface="Arial Unicode MS" pitchFamily="34" charset="-128"/>
                        <a:sym typeface="Arial" charset="0"/>
                      </a:endParaRPr>
                    </a:p>
                  </a:txBody>
                  <a:tcPr marL="7254" marR="7254" marT="7252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ms-MY" sz="1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JBPM : 950 + 119 = 1,069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ms-MY" sz="1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Jemputan : 532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ms-MY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Arial Unicode MS" pitchFamily="34" charset="-128"/>
                          <a:cs typeface="Arial Unicode MS" pitchFamily="34" charset="-128"/>
                        </a:rPr>
                        <a:t>Keseluruhan: 1,601</a:t>
                      </a:r>
                    </a:p>
                  </a:txBody>
                  <a:tcPr marL="91459" marR="91459" marT="45679" marB="45679" anchor="ctr" horzOverflow="overflow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388256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>
          <a:extLst>
            <a:ext uri="{FF2B5EF4-FFF2-40B4-BE49-F238E27FC236}">
              <a16:creationId xmlns:a16="http://schemas.microsoft.com/office/drawing/2014/main" id="{265CB76D-6B54-1DAE-4529-6BB2FA0977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420;p45">
            <a:extLst>
              <a:ext uri="{FF2B5EF4-FFF2-40B4-BE49-F238E27FC236}">
                <a16:creationId xmlns:a16="http://schemas.microsoft.com/office/drawing/2014/main" id="{745EAA70-3DAB-9B43-965C-4866E54E3DA1}"/>
              </a:ext>
            </a:extLst>
          </p:cNvPr>
          <p:cNvSpPr txBox="1">
            <a:spLocks/>
          </p:cNvSpPr>
          <p:nvPr/>
        </p:nvSpPr>
        <p:spPr>
          <a:xfrm>
            <a:off x="728020" y="-222459"/>
            <a:ext cx="7704000" cy="1315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Montserrat ExtraBold"/>
              <a:buNone/>
              <a:defRPr sz="4500" b="1" i="0" u="none" strike="noStrike" cap="none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ontserrat"/>
              <a:buNone/>
              <a:defRPr sz="3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ontserrat"/>
              <a:buNone/>
              <a:defRPr sz="3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ontserrat"/>
              <a:buNone/>
              <a:defRPr sz="3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ontserrat"/>
              <a:buNone/>
              <a:defRPr sz="3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ontserrat"/>
              <a:buNone/>
              <a:defRPr sz="3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ontserrat"/>
              <a:buNone/>
              <a:defRPr sz="3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ontserrat"/>
              <a:buNone/>
              <a:defRPr sz="3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ontserrat"/>
              <a:buNone/>
              <a:defRPr sz="3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en-US" sz="2000" dirty="0">
                <a:solidFill>
                  <a:schemeClr val="bg1"/>
                </a:solidFill>
              </a:rPr>
              <a:t>CADANGAN PESERTA &amp; SUSUNAN KEDUDUKAN</a:t>
            </a:r>
          </a:p>
          <a:p>
            <a:r>
              <a:rPr lang="en-US" sz="1400" dirty="0">
                <a:solidFill>
                  <a:srgbClr val="FDB05F"/>
                </a:solidFill>
              </a:rPr>
              <a:t>PASUKAN DETACHMENT </a:t>
            </a:r>
          </a:p>
          <a:p>
            <a:r>
              <a:rPr lang="en-US" sz="1400">
                <a:solidFill>
                  <a:srgbClr val="FDB05F"/>
                </a:solidFill>
              </a:rPr>
              <a:t>AGENSI JEMPUTAN </a:t>
            </a:r>
            <a:endParaRPr lang="en-US" sz="1400" b="0" dirty="0">
              <a:solidFill>
                <a:srgbClr val="FDB05F"/>
              </a:solidFill>
            </a:endParaRPr>
          </a:p>
        </p:txBody>
      </p:sp>
      <p:pic>
        <p:nvPicPr>
          <p:cNvPr id="104" name="Picture 103" descr="A picture containing text, cup, lamp&#10;&#10;Description automatically generated">
            <a:extLst>
              <a:ext uri="{FF2B5EF4-FFF2-40B4-BE49-F238E27FC236}">
                <a16:creationId xmlns:a16="http://schemas.microsoft.com/office/drawing/2014/main" id="{1616DED9-0270-98A1-DF2B-4AC282E047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53" y="36096"/>
            <a:ext cx="516160" cy="692958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9957095"/>
              </p:ext>
            </p:extLst>
          </p:nvPr>
        </p:nvGraphicFramePr>
        <p:xfrm>
          <a:off x="336886" y="950498"/>
          <a:ext cx="8494293" cy="3970420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5410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177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354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7042">
                <a:tc>
                  <a:txBody>
                    <a:bodyPr/>
                    <a:lstStyle/>
                    <a:p>
                      <a:pPr algn="ctr"/>
                      <a:r>
                        <a:rPr lang="ms-MY" sz="1200" noProof="0" dirty="0">
                          <a:solidFill>
                            <a:schemeClr val="bg1"/>
                          </a:solidFill>
                        </a:rPr>
                        <a:t>BIL</a:t>
                      </a:r>
                      <a:endParaRPr lang="ms-MY" sz="1200" b="1" noProof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54" marR="91454" marT="45698" marB="45698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ms-MY" sz="1200" noProof="0" dirty="0">
                          <a:solidFill>
                            <a:schemeClr val="bg1"/>
                          </a:solidFill>
                        </a:rPr>
                        <a:t>DETACHMENT (AGENSI</a:t>
                      </a:r>
                      <a:r>
                        <a:rPr lang="ms-MY" sz="1200" baseline="0" noProof="0" dirty="0">
                          <a:solidFill>
                            <a:schemeClr val="bg1"/>
                          </a:solidFill>
                        </a:rPr>
                        <a:t> JEMPUTAN)</a:t>
                      </a:r>
                      <a:endParaRPr lang="ms-MY" sz="1200" b="1" noProof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54" marR="91454" marT="45698" marB="45698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ms-MY" sz="1200" noProof="0" dirty="0">
                          <a:solidFill>
                            <a:schemeClr val="bg1"/>
                          </a:solidFill>
                        </a:rPr>
                        <a:t>JUMLAH</a:t>
                      </a:r>
                      <a:endParaRPr lang="ms-MY" sz="1200" b="1" noProof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54" marR="91454" marT="45698" marB="45698" anchor="ctr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7042">
                <a:tc>
                  <a:txBody>
                    <a:bodyPr/>
                    <a:lstStyle/>
                    <a:p>
                      <a:pPr algn="ctr"/>
                      <a:r>
                        <a:rPr lang="ms-MY" sz="1200" noProof="0" dirty="0"/>
                        <a:t>1</a:t>
                      </a:r>
                      <a:endParaRPr lang="ms-MY" sz="1200" b="1" noProof="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54" marR="91454" marT="45698" marB="45698"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ms-MY" sz="1200" noProof="0" dirty="0"/>
                        <a:t>KADET</a:t>
                      </a:r>
                      <a:r>
                        <a:rPr lang="ms-MY" sz="1200" baseline="0" noProof="0" dirty="0"/>
                        <a:t> BOMBA </a:t>
                      </a:r>
                      <a:endParaRPr lang="ms-MY" sz="1200" b="1" noProof="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54" marR="91454" marT="45698" marB="45698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ms-MY" sz="12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35</a:t>
                      </a:r>
                      <a:endParaRPr kumimoji="0" lang="ms-MY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1454" marR="91454" marT="45698" marB="45698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7042">
                <a:tc>
                  <a:txBody>
                    <a:bodyPr/>
                    <a:lstStyle/>
                    <a:p>
                      <a:pPr algn="ctr"/>
                      <a:r>
                        <a:rPr lang="ms-MY" sz="1200" strike="noStrike" noProof="0" dirty="0"/>
                        <a:t>2</a:t>
                      </a:r>
                      <a:endParaRPr lang="ms-MY" sz="1200" b="1" strike="noStrike" noProof="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54" marR="91454" marT="45698" marB="45698"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ms-MY" sz="1200" noProof="0" dirty="0"/>
                        <a:t>PEGAWAI</a:t>
                      </a:r>
                      <a:r>
                        <a:rPr lang="ms-MY" sz="1200" baseline="0" noProof="0" dirty="0"/>
                        <a:t> BOMBA BANTUAN</a:t>
                      </a:r>
                      <a:r>
                        <a:rPr lang="ms-MY" sz="1200" noProof="0" dirty="0"/>
                        <a:t> SISWA </a:t>
                      </a:r>
                      <a:endParaRPr lang="ms-MY" sz="1200" b="1" noProof="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54" marR="91454" marT="45698" marB="45698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ms-MY" sz="12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28</a:t>
                      </a:r>
                      <a:endParaRPr kumimoji="0" lang="ms-MY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1454" marR="91454" marT="45698" marB="45698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7042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ms-MY" sz="1200" noProof="0" dirty="0"/>
                        <a:t>3</a:t>
                      </a:r>
                      <a:endParaRPr lang="ms-MY" sz="1200" b="1" noProof="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54" marR="91454" marT="45698" marB="45698"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ms-MY" sz="1200" noProof="0" dirty="0"/>
                        <a:t>SKUAD  BOMBA</a:t>
                      </a:r>
                      <a:r>
                        <a:rPr lang="ms-MY" sz="1200" baseline="0" noProof="0" dirty="0"/>
                        <a:t> </a:t>
                      </a:r>
                      <a:r>
                        <a:rPr lang="ms-MY" sz="1200" noProof="0" dirty="0"/>
                        <a:t>TAHFIZ</a:t>
                      </a:r>
                      <a:endParaRPr lang="ms-MY" sz="1200" b="1" noProof="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54" marR="91454" marT="45698" marB="45698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ms-MY" sz="12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35</a:t>
                      </a:r>
                      <a:endParaRPr kumimoji="0" lang="ms-MY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1454" marR="91454" marT="45698" marB="45698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7042">
                <a:tc>
                  <a:txBody>
                    <a:bodyPr/>
                    <a:lstStyle/>
                    <a:p>
                      <a:pPr algn="ctr"/>
                      <a:r>
                        <a:rPr lang="ms-MY" sz="1200" strike="sngStrike" noProof="0" dirty="0"/>
                        <a:t>4</a:t>
                      </a:r>
                      <a:endParaRPr lang="ms-MY" sz="1200" b="1" strike="sngStrike" noProof="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54" marR="91454" marT="45698" marB="45698"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ms-MY" sz="1200" noProof="0" dirty="0"/>
                        <a:t>KELAB 3K</a:t>
                      </a:r>
                      <a:endParaRPr lang="ms-MY" sz="1200" b="1" noProof="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54" marR="91454" marT="45698" marB="45698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ms-MY" sz="12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35</a:t>
                      </a:r>
                      <a:endParaRPr kumimoji="0" lang="ms-MY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1454" marR="91454" marT="45698" marB="45698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7042">
                <a:tc>
                  <a:txBody>
                    <a:bodyPr/>
                    <a:lstStyle/>
                    <a:p>
                      <a:pPr algn="ctr"/>
                      <a:r>
                        <a:rPr lang="ms-MY" sz="1200" noProof="0" dirty="0"/>
                        <a:t>5</a:t>
                      </a:r>
                      <a:endParaRPr lang="ms-MY" sz="1200" b="1" noProof="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54" marR="91454" marT="45698" marB="45698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ms-MY" sz="1200" noProof="0" dirty="0"/>
                        <a:t>PASUKAN BOMBA KOMUNITI</a:t>
                      </a:r>
                      <a:endParaRPr lang="ms-MY" sz="1200" b="1" noProof="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54" marR="91454" marT="45698" marB="45698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ms-MY" sz="12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56</a:t>
                      </a:r>
                      <a:endParaRPr kumimoji="0" lang="ms-MY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1454" marR="91454" marT="45698" marB="45698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7042">
                <a:tc>
                  <a:txBody>
                    <a:bodyPr/>
                    <a:lstStyle/>
                    <a:p>
                      <a:pPr algn="ctr"/>
                      <a:r>
                        <a:rPr lang="ms-MY" sz="1200" noProof="0" dirty="0"/>
                        <a:t>6</a:t>
                      </a:r>
                      <a:endParaRPr lang="ms-MY" sz="1200" b="1" noProof="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54" marR="91454" marT="45698" marB="45698"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ms-MY" sz="1200" baseline="0" noProof="0" dirty="0"/>
                        <a:t>PASUKAN ERT</a:t>
                      </a:r>
                      <a:endParaRPr lang="ms-MY" sz="1200" b="1" noProof="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54" marR="91454" marT="45698" marB="45698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ms-MY" sz="12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35</a:t>
                      </a:r>
                      <a:endParaRPr kumimoji="0" lang="ms-MY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1454" marR="91454" marT="45698" marB="45698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97042">
                <a:tc>
                  <a:txBody>
                    <a:bodyPr/>
                    <a:lstStyle/>
                    <a:p>
                      <a:pPr algn="ctr"/>
                      <a:r>
                        <a:rPr lang="ms-MY" sz="1200" noProof="0" dirty="0"/>
                        <a:t>7</a:t>
                      </a:r>
                      <a:endParaRPr lang="ms-MY" sz="1200" b="1" noProof="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54" marR="91454" marT="45698" marB="45698"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ms-MY" sz="1200" noProof="0" dirty="0"/>
                        <a:t>PASUKAN BOMBA SUKARELA</a:t>
                      </a:r>
                      <a:endParaRPr lang="ms-MY" sz="1200" b="1" noProof="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54" marR="91454" marT="45698" marB="45698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ms-MY" sz="12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35</a:t>
                      </a:r>
                      <a:endParaRPr kumimoji="0" lang="ms-MY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1454" marR="91454" marT="45698" marB="45698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97042">
                <a:tc>
                  <a:txBody>
                    <a:bodyPr/>
                    <a:lstStyle/>
                    <a:p>
                      <a:pPr algn="ctr"/>
                      <a:r>
                        <a:rPr lang="ms-MY" sz="1200" noProof="0" dirty="0"/>
                        <a:t>8</a:t>
                      </a:r>
                      <a:endParaRPr lang="ms-MY" sz="1200" b="1" noProof="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54" marR="91454" marT="45698" marB="45698"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MY" sz="1200" dirty="0"/>
                        <a:t>PESARA BOMBA</a:t>
                      </a:r>
                      <a:endParaRPr lang="en-MY" sz="12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54" marR="91454" marT="45698" marB="45698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ms-MY" sz="12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35</a:t>
                      </a:r>
                      <a:endParaRPr kumimoji="0" lang="ms-MY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1454" marR="91454" marT="45698" marB="45698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97042">
                <a:tc>
                  <a:txBody>
                    <a:bodyPr/>
                    <a:lstStyle/>
                    <a:p>
                      <a:pPr algn="ctr"/>
                      <a:r>
                        <a:rPr lang="ms-MY" sz="1200" noProof="0" dirty="0"/>
                        <a:t>9</a:t>
                      </a:r>
                      <a:endParaRPr lang="ms-MY" sz="1200" b="1" noProof="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54" marR="91454" marT="45698" marB="45698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ms-MY" sz="1200" noProof="0" dirty="0"/>
                        <a:t>PERISMA</a:t>
                      </a:r>
                      <a:endParaRPr lang="ms-MY" sz="1200" b="1" noProof="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54" marR="91454" marT="45698" marB="45698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ms-MY" sz="12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35</a:t>
                      </a:r>
                      <a:endParaRPr kumimoji="0" lang="ms-MY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1454" marR="91454" marT="45698" marB="45698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793836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>
          <a:extLst>
            <a:ext uri="{FF2B5EF4-FFF2-40B4-BE49-F238E27FC236}">
              <a16:creationId xmlns:a16="http://schemas.microsoft.com/office/drawing/2014/main" id="{265CB76D-6B54-1DAE-4529-6BB2FA0977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420;p45">
            <a:extLst>
              <a:ext uri="{FF2B5EF4-FFF2-40B4-BE49-F238E27FC236}">
                <a16:creationId xmlns:a16="http://schemas.microsoft.com/office/drawing/2014/main" id="{745EAA70-3DAB-9B43-965C-4866E54E3DA1}"/>
              </a:ext>
            </a:extLst>
          </p:cNvPr>
          <p:cNvSpPr txBox="1">
            <a:spLocks/>
          </p:cNvSpPr>
          <p:nvPr/>
        </p:nvSpPr>
        <p:spPr>
          <a:xfrm>
            <a:off x="728020" y="-222459"/>
            <a:ext cx="7704000" cy="1315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Montserrat ExtraBold"/>
              <a:buNone/>
              <a:defRPr sz="4500" b="1" i="0" u="none" strike="noStrike" cap="none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ontserrat"/>
              <a:buNone/>
              <a:defRPr sz="3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ontserrat"/>
              <a:buNone/>
              <a:defRPr sz="3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ontserrat"/>
              <a:buNone/>
              <a:defRPr sz="3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ontserrat"/>
              <a:buNone/>
              <a:defRPr sz="3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ontserrat"/>
              <a:buNone/>
              <a:defRPr sz="3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ontserrat"/>
              <a:buNone/>
              <a:defRPr sz="3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ontserrat"/>
              <a:buNone/>
              <a:defRPr sz="3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ontserrat"/>
              <a:buNone/>
              <a:defRPr sz="3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en-US" sz="2000" dirty="0">
                <a:solidFill>
                  <a:schemeClr val="bg1"/>
                </a:solidFill>
              </a:rPr>
              <a:t>CADANGAN PESERTA &amp; SUSUNAN KEDUDUKAN</a:t>
            </a:r>
          </a:p>
          <a:p>
            <a:r>
              <a:rPr lang="en-US" sz="1400" dirty="0">
                <a:solidFill>
                  <a:srgbClr val="FDB05F"/>
                </a:solidFill>
              </a:rPr>
              <a:t>PASUKAN DETACHMENT </a:t>
            </a:r>
          </a:p>
          <a:p>
            <a:r>
              <a:rPr lang="en-US" sz="1400" dirty="0">
                <a:solidFill>
                  <a:srgbClr val="FDB05F"/>
                </a:solidFill>
              </a:rPr>
              <a:t>AGENSI JEMPUTAN </a:t>
            </a:r>
            <a:endParaRPr lang="en-US" sz="1400" b="0" dirty="0">
              <a:solidFill>
                <a:srgbClr val="FDB05F"/>
              </a:solidFill>
            </a:endParaRPr>
          </a:p>
        </p:txBody>
      </p:sp>
      <p:pic>
        <p:nvPicPr>
          <p:cNvPr id="104" name="Picture 103" descr="A picture containing text, cup, lamp&#10;&#10;Description automatically generated">
            <a:extLst>
              <a:ext uri="{FF2B5EF4-FFF2-40B4-BE49-F238E27FC236}">
                <a16:creationId xmlns:a16="http://schemas.microsoft.com/office/drawing/2014/main" id="{1616DED9-0270-98A1-DF2B-4AC282E047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53" y="36096"/>
            <a:ext cx="516160" cy="692958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6846094"/>
              </p:ext>
            </p:extLst>
          </p:nvPr>
        </p:nvGraphicFramePr>
        <p:xfrm>
          <a:off x="332873" y="1092579"/>
          <a:ext cx="8494293" cy="3573378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5410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177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354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7042">
                <a:tc>
                  <a:txBody>
                    <a:bodyPr/>
                    <a:lstStyle/>
                    <a:p>
                      <a:pPr algn="ctr"/>
                      <a:r>
                        <a:rPr lang="ms-MY" sz="1200" noProof="0" dirty="0">
                          <a:solidFill>
                            <a:schemeClr val="bg1"/>
                          </a:solidFill>
                        </a:rPr>
                        <a:t>BIL</a:t>
                      </a:r>
                      <a:endParaRPr lang="ms-MY" sz="1200" b="1" noProof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54" marR="91454" marT="45698" marB="45698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ms-MY" sz="1200" noProof="0" dirty="0">
                          <a:solidFill>
                            <a:schemeClr val="bg1"/>
                          </a:solidFill>
                        </a:rPr>
                        <a:t>DETACHMENT (AGENSI</a:t>
                      </a:r>
                      <a:r>
                        <a:rPr lang="ms-MY" sz="1200" baseline="0" noProof="0" dirty="0">
                          <a:solidFill>
                            <a:schemeClr val="bg1"/>
                          </a:solidFill>
                        </a:rPr>
                        <a:t> JEMPUTAN)</a:t>
                      </a:r>
                      <a:endParaRPr lang="ms-MY" sz="1200" b="1" noProof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54" marR="91454" marT="45698" marB="45698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ms-MY" sz="1200" noProof="0" dirty="0">
                          <a:solidFill>
                            <a:schemeClr val="bg1"/>
                          </a:solidFill>
                        </a:rPr>
                        <a:t>JUMLAH</a:t>
                      </a:r>
                      <a:endParaRPr lang="ms-MY" sz="1200" b="1" noProof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54" marR="91454" marT="45698" marB="45698" anchor="ctr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7042">
                <a:tc>
                  <a:txBody>
                    <a:bodyPr/>
                    <a:lstStyle/>
                    <a:p>
                      <a:pPr algn="ctr"/>
                      <a:r>
                        <a:rPr lang="ms-MY" sz="1200" b="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marL="91454" marR="91454" marT="45698" marB="45698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KESATUAN PEKERJA BOMBA DAN PENYELAMAT SEMENANJUNG MALAYSIA (KPBPSM)</a:t>
                      </a:r>
                    </a:p>
                  </a:txBody>
                  <a:tcPr marL="857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7042">
                <a:tc>
                  <a:txBody>
                    <a:bodyPr/>
                    <a:lstStyle/>
                    <a:p>
                      <a:pPr algn="ctr"/>
                      <a:r>
                        <a:rPr lang="ms-MY" sz="1200" b="0" strike="noStrike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</a:p>
                  </a:txBody>
                  <a:tcPr marL="91454" marR="91454" marT="45698" marB="45698" anchor="ctr"/>
                </a:tc>
                <a:tc>
                  <a:txBody>
                    <a:bodyPr/>
                    <a:lstStyle/>
                    <a:p>
                      <a:pPr marL="0" marR="0" indent="0" algn="l" defTabSz="45722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ms-MY" sz="1200" b="0" strike="noStrike" noProof="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FIRE AND HAZMAT KUALITI ALAM</a:t>
                      </a:r>
                    </a:p>
                  </a:txBody>
                  <a:tcPr marL="91454" marR="91454" marT="45698" marB="4569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ms-MY" sz="1200" b="0" noProof="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</a:t>
                      </a:r>
                    </a:p>
                  </a:txBody>
                  <a:tcPr marL="91454" marR="91454" marT="45698" marB="45698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7042">
                <a:tc>
                  <a:txBody>
                    <a:bodyPr/>
                    <a:lstStyle/>
                    <a:p>
                      <a:pPr algn="ctr"/>
                      <a:r>
                        <a:rPr lang="ms-MY" sz="1200" b="0" strike="noStrike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 marL="91454" marR="91454" marT="45698" marB="45698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ms-MY" sz="1200" b="0" baseline="0" noProof="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LUMUT PORT </a:t>
                      </a:r>
                      <a:endParaRPr lang="ms-MY" sz="1200" b="0" strike="sngStrike" noProof="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54" marR="91454" marT="45698" marB="45698" anchor="ctr"/>
                </a:tc>
                <a:tc>
                  <a:txBody>
                    <a:bodyPr/>
                    <a:lstStyle/>
                    <a:p>
                      <a:pPr marL="0" marR="0" indent="0" algn="ctr" defTabSz="45722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ms-MY" sz="1200" b="0" noProof="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</a:t>
                      </a:r>
                    </a:p>
                  </a:txBody>
                  <a:tcPr marL="91454" marR="91454" marT="45698" marB="45698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7042">
                <a:tc>
                  <a:txBody>
                    <a:bodyPr/>
                    <a:lstStyle/>
                    <a:p>
                      <a:pPr algn="ctr"/>
                      <a:r>
                        <a:rPr lang="ms-MY" sz="1200" b="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</a:t>
                      </a:r>
                    </a:p>
                  </a:txBody>
                  <a:tcPr marL="91454" marR="91454" marT="45698" marB="45698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MY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AFRS</a:t>
                      </a:r>
                      <a:r>
                        <a:rPr lang="en-MY" sz="1200" b="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MALAYSIA AIRPORTS</a:t>
                      </a:r>
                      <a:endParaRPr lang="en-MY" sz="1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54" marR="91454" marT="45698" marB="4569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ms-MY" sz="1200" b="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</a:t>
                      </a:r>
                    </a:p>
                  </a:txBody>
                  <a:tcPr marL="91454" marR="91454" marT="45698" marB="45698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7042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ms-MY" sz="1200" b="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BOMBA TLDM</a:t>
                      </a:r>
                    </a:p>
                  </a:txBody>
                  <a:tcPr marL="91454" marR="91454" marT="45698" marB="4569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ms-MY" sz="1200" b="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</a:t>
                      </a:r>
                    </a:p>
                  </a:txBody>
                  <a:tcPr marL="91454" marR="91454" marT="45698" marB="45698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7042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ms-MY" sz="1200" b="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SMART</a:t>
                      </a:r>
                    </a:p>
                  </a:txBody>
                  <a:tcPr marL="91454" marR="91454" marT="45698" marB="4569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ms-MY" sz="1200" b="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</a:t>
                      </a:r>
                    </a:p>
                  </a:txBody>
                  <a:tcPr marL="91454" marR="91454" marT="45698" marB="45698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97042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(PDRM/ATM/BOMBA/KKM/APM/RELA)</a:t>
                      </a:r>
                    </a:p>
                  </a:txBody>
                  <a:tcPr marL="91454" marR="91454" marT="45698" marB="4569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ms-MY" sz="1200" b="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56</a:t>
                      </a:r>
                    </a:p>
                  </a:txBody>
                  <a:tcPr marL="91454" marR="91454" marT="45698" marB="45698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97042">
                <a:tc>
                  <a:txBody>
                    <a:bodyPr/>
                    <a:lstStyle/>
                    <a:p>
                      <a:pPr algn="ctr"/>
                      <a:endParaRPr lang="en-MY" sz="1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54" marR="91454" marT="45698" marB="45698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ms-MY" sz="1200" b="1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JUMLAH</a:t>
                      </a:r>
                    </a:p>
                  </a:txBody>
                  <a:tcPr marL="91454" marR="91454" marT="45698" marB="4569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ms-MY" sz="1200" b="1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532</a:t>
                      </a:r>
                    </a:p>
                  </a:txBody>
                  <a:tcPr marL="91454" marR="91454" marT="45698" marB="45698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808105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3117027"/>
              </p:ext>
            </p:extLst>
          </p:nvPr>
        </p:nvGraphicFramePr>
        <p:xfrm>
          <a:off x="96253" y="1092579"/>
          <a:ext cx="8975564" cy="2020817"/>
        </p:xfrm>
        <a:graphic>
          <a:graphicData uri="http://schemas.openxmlformats.org/drawingml/2006/table">
            <a:tbl>
              <a:tblPr>
                <a:tableStyleId>{8A107856-5554-42FB-B03E-39F5DBC370BA}</a:tableStyleId>
              </a:tblPr>
              <a:tblGrid>
                <a:gridCol w="2702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02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02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029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7029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7029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7029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0339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7029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270294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270294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283931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270294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351459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270294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270294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270294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270294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248788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204744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270294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270294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270294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270294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270294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270294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  <a:gridCol w="270294">
                  <a:extLst>
                    <a:ext uri="{9D8B030D-6E8A-4147-A177-3AD203B41FA5}">
                      <a16:colId xmlns:a16="http://schemas.microsoft.com/office/drawing/2014/main" val="20026"/>
                    </a:ext>
                  </a:extLst>
                </a:gridCol>
                <a:gridCol w="270294">
                  <a:extLst>
                    <a:ext uri="{9D8B030D-6E8A-4147-A177-3AD203B41FA5}">
                      <a16:colId xmlns:a16="http://schemas.microsoft.com/office/drawing/2014/main" val="20027"/>
                    </a:ext>
                  </a:extLst>
                </a:gridCol>
                <a:gridCol w="270294">
                  <a:extLst>
                    <a:ext uri="{9D8B030D-6E8A-4147-A177-3AD203B41FA5}">
                      <a16:colId xmlns:a16="http://schemas.microsoft.com/office/drawing/2014/main" val="20028"/>
                    </a:ext>
                  </a:extLst>
                </a:gridCol>
                <a:gridCol w="270294">
                  <a:extLst>
                    <a:ext uri="{9D8B030D-6E8A-4147-A177-3AD203B41FA5}">
                      <a16:colId xmlns:a16="http://schemas.microsoft.com/office/drawing/2014/main" val="20029"/>
                    </a:ext>
                  </a:extLst>
                </a:gridCol>
                <a:gridCol w="255278">
                  <a:extLst>
                    <a:ext uri="{9D8B030D-6E8A-4147-A177-3AD203B41FA5}">
                      <a16:colId xmlns:a16="http://schemas.microsoft.com/office/drawing/2014/main" val="20030"/>
                    </a:ext>
                  </a:extLst>
                </a:gridCol>
                <a:gridCol w="285309">
                  <a:extLst>
                    <a:ext uri="{9D8B030D-6E8A-4147-A177-3AD203B41FA5}">
                      <a16:colId xmlns:a16="http://schemas.microsoft.com/office/drawing/2014/main" val="20031"/>
                    </a:ext>
                  </a:extLst>
                </a:gridCol>
                <a:gridCol w="285309">
                  <a:extLst>
                    <a:ext uri="{9D8B030D-6E8A-4147-A177-3AD203B41FA5}">
                      <a16:colId xmlns:a16="http://schemas.microsoft.com/office/drawing/2014/main" val="20032"/>
                    </a:ext>
                  </a:extLst>
                </a:gridCol>
              </a:tblGrid>
              <a:tr h="2020817">
                <a:tc>
                  <a:txBody>
                    <a:bodyPr/>
                    <a:lstStyle/>
                    <a:p>
                      <a:pPr algn="ctr" fontAlgn="ctr"/>
                      <a:r>
                        <a:rPr lang="en-MY" sz="10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PEMBAWA BENDERA</a:t>
                      </a:r>
                      <a:endParaRPr lang="en-MY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vert="vert27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MY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KADET BOMBA</a:t>
                      </a:r>
                    </a:p>
                  </a:txBody>
                  <a:tcPr marL="9525" marR="9525" marT="9525" marB="0" vert="vert27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MY" sz="10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PEGAWAI BOMBA BANTUAN SISWA </a:t>
                      </a:r>
                      <a:endParaRPr lang="en-MY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vert="vert27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MY" sz="1000" b="1" i="0" u="none" strike="noStrike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SKUAD BOMBA</a:t>
                      </a:r>
                      <a:r>
                        <a:rPr lang="en-MY" sz="1000" b="1" i="0" u="none" strike="noStrike" baseline="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TAHFIZ</a:t>
                      </a:r>
                      <a:endParaRPr lang="en-MY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vert="vert27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MY" sz="1000" b="1" i="0" u="none" strike="noStrike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KELAB</a:t>
                      </a:r>
                      <a:r>
                        <a:rPr lang="en-MY" sz="1000" b="1" i="0" u="none" strike="noStrike" baseline="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3K</a:t>
                      </a:r>
                      <a:endParaRPr lang="en-MY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vert="vert27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MY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MASKOT BOMBA</a:t>
                      </a:r>
                    </a:p>
                  </a:txBody>
                  <a:tcPr marL="9525" marR="9525" marT="9525" marB="0" vert="vert27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MY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PASUKAN BOMBA KOMUNITI</a:t>
                      </a:r>
                    </a:p>
                  </a:txBody>
                  <a:tcPr marL="9525" marR="9525" marT="9525" marB="0" vert="vert27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MY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ORGANISASI KESELAMATAN</a:t>
                      </a:r>
                      <a:r>
                        <a:rPr lang="en-MY" sz="10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KEBAKARAN </a:t>
                      </a:r>
                      <a:endParaRPr lang="en-MY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vert="vert27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MY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PASUKAN BOMBA SUKARELA</a:t>
                      </a:r>
                    </a:p>
                  </a:txBody>
                  <a:tcPr marL="9525" marR="9525" marT="9525" marB="0" vert="vert27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24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MY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MY" sz="10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PESARA</a:t>
                      </a:r>
                      <a:r>
                        <a:rPr lang="en-MY" sz="1000" b="1" u="none" strike="noStrike" baseline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BOMBA</a:t>
                      </a:r>
                      <a:endParaRPr lang="en-MY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vert="vert27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MY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PERISMA</a:t>
                      </a:r>
                    </a:p>
                  </a:txBody>
                  <a:tcPr marL="9525" marR="9525" marT="9525" marB="0" vert="vert27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MY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KPBPSM</a:t>
                      </a:r>
                    </a:p>
                  </a:txBody>
                  <a:tcPr marL="9525" marR="9525" marT="9525" marB="0" vert="vert27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MY" sz="10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FIRE</a:t>
                      </a:r>
                      <a:r>
                        <a:rPr lang="en-MY" sz="1000" b="1" i="0" u="none" strike="noStrike" baseline="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AND HAZMAT </a:t>
                      </a:r>
                    </a:p>
                    <a:p>
                      <a:pPr algn="ctr" fontAlgn="ctr"/>
                      <a:r>
                        <a:rPr lang="en-MY" sz="1000" b="1" i="0" u="none" strike="noStrike" baseline="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KUALITI ALAM</a:t>
                      </a:r>
                      <a:endParaRPr lang="en-MY" sz="10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vert="vert27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MY" sz="10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BOMBA </a:t>
                      </a:r>
                      <a:r>
                        <a:rPr lang="en-MY" sz="1000" b="1" i="0" u="none" strike="noStrike" baseline="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PORT</a:t>
                      </a:r>
                      <a:endParaRPr lang="en-MY" sz="10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vert="vert27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MY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AFRS</a:t>
                      </a:r>
                      <a:r>
                        <a:rPr lang="en-MY" sz="10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MALAYSIA AIRPORTS</a:t>
                      </a:r>
                      <a:endParaRPr lang="en-MY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vert="vert27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MY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BOMBA TLDM</a:t>
                      </a:r>
                    </a:p>
                  </a:txBody>
                  <a:tcPr marL="9525" marR="9525" marT="9525" marB="0" vert="vert27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MY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SMART</a:t>
                      </a:r>
                    </a:p>
                  </a:txBody>
                  <a:tcPr marL="9525" marR="9525" marT="9525" marB="0" vert="vert27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MY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PASUKAN KESELAMATAN</a:t>
                      </a:r>
                    </a:p>
                  </a:txBody>
                  <a:tcPr marL="9525" marR="9525" marT="9525" marB="0" vert="vert27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PASUKAN OPERASI ANTARABANGSA </a:t>
                      </a:r>
                      <a:endParaRPr lang="en-MY" sz="1000" b="1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vert="vert27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MY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PEGAWAI LELAKI</a:t>
                      </a:r>
                    </a:p>
                  </a:txBody>
                  <a:tcPr marL="9525" marR="9525" marT="9525" marB="0" vert="vert27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MY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PEGAWAI WANITA</a:t>
                      </a:r>
                    </a:p>
                  </a:txBody>
                  <a:tcPr marL="9525" marR="9525" marT="9525" marB="0" vert="vert27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MY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KEBAKARAN</a:t>
                      </a:r>
                      <a:r>
                        <a:rPr lang="en-MY" sz="10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STRUKTUR</a:t>
                      </a:r>
                      <a:endParaRPr lang="en-MY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vert="vert27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MY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FORENSIK KEBAKARAN</a:t>
                      </a:r>
                    </a:p>
                  </a:txBody>
                  <a:tcPr marL="9525" marR="9525" marT="9525" marB="0" vert="vert27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MY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HIGH RISE</a:t>
                      </a:r>
                    </a:p>
                  </a:txBody>
                  <a:tcPr marL="9525" marR="9525" marT="9525" marB="0" vert="vert27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MY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EMRS</a:t>
                      </a:r>
                    </a:p>
                  </a:txBody>
                  <a:tcPr marL="9525" marR="9525" marT="9525" marB="0" vert="vert27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MY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RTA</a:t>
                      </a:r>
                    </a:p>
                  </a:txBody>
                  <a:tcPr marL="9525" marR="9525" marT="9525" marB="0" vert="vert27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MY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PPDA</a:t>
                      </a:r>
                    </a:p>
                  </a:txBody>
                  <a:tcPr marL="9525" marR="9525" marT="9525" marB="0" vert="vert27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MY" sz="1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CBRNe</a:t>
                      </a:r>
                      <a:endParaRPr lang="en-MY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vert="vert27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MY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HAZMAT</a:t>
                      </a:r>
                    </a:p>
                  </a:txBody>
                  <a:tcPr marL="9525" marR="9525" marT="9525" marB="0" vert="vert27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MY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BAHAGIAN UDARA</a:t>
                      </a:r>
                    </a:p>
                  </a:txBody>
                  <a:tcPr marL="9525" marR="9525" marT="9525" marB="0" vert="vert27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MY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MUST</a:t>
                      </a:r>
                    </a:p>
                  </a:txBody>
                  <a:tcPr marL="9525" marR="9525" marT="9525" marB="0" vert="vert27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MY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UNIT PENGESAN</a:t>
                      </a:r>
                    </a:p>
                  </a:txBody>
                  <a:tcPr marL="9525" marR="9525" marT="9525" marB="0" vert="vert27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MY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STORM</a:t>
                      </a:r>
                    </a:p>
                  </a:txBody>
                  <a:tcPr marL="9525" marR="9525" marT="9525" marB="0" vert="vert270"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" name="AutoShape 121"/>
          <p:cNvSpPr>
            <a:spLocks/>
          </p:cNvSpPr>
          <p:nvPr/>
        </p:nvSpPr>
        <p:spPr bwMode="auto">
          <a:xfrm flipH="1">
            <a:off x="1161594" y="3296767"/>
            <a:ext cx="1981200" cy="484187"/>
          </a:xfrm>
          <a:prstGeom prst="rightArrow">
            <a:avLst>
              <a:gd name="adj1" fmla="val 50000"/>
              <a:gd name="adj2" fmla="val 49954"/>
            </a:avLst>
          </a:prstGeom>
          <a:solidFill>
            <a:schemeClr val="bg1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9pPr>
          </a:lstStyle>
          <a:p>
            <a:pPr algn="ctr" eaLnBrk="1" hangingPunct="1"/>
            <a:r>
              <a:rPr lang="en-US" altLang="en-US">
                <a:solidFill>
                  <a:schemeClr val="bg1"/>
                </a:solidFill>
                <a:latin typeface="Impact" panose="020B0806030902050204" pitchFamily="34" charset="0"/>
                <a:sym typeface="Arial" panose="020B0604020202020204" pitchFamily="34" charset="0"/>
              </a:rPr>
              <a:t>C</a:t>
            </a:r>
            <a:endParaRPr lang="en-US" altLang="en-US">
              <a:solidFill>
                <a:schemeClr val="bg1"/>
              </a:solidFill>
              <a:sym typeface="Arial" panose="020B0604020202020204" pitchFamily="34" charset="0"/>
            </a:endParaRPr>
          </a:p>
        </p:txBody>
      </p:sp>
      <p:sp>
        <p:nvSpPr>
          <p:cNvPr id="6" name="AutoShape 123"/>
          <p:cNvSpPr>
            <a:spLocks/>
          </p:cNvSpPr>
          <p:nvPr/>
        </p:nvSpPr>
        <p:spPr bwMode="auto">
          <a:xfrm rot="10800000">
            <a:off x="6090994" y="3326630"/>
            <a:ext cx="1981200" cy="484187"/>
          </a:xfrm>
          <a:prstGeom prst="rightArrow">
            <a:avLst>
              <a:gd name="adj1" fmla="val 50000"/>
              <a:gd name="adj2" fmla="val 49954"/>
            </a:avLst>
          </a:prstGeom>
          <a:solidFill>
            <a:schemeClr val="bg1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9pPr>
          </a:lstStyle>
          <a:p>
            <a:pPr algn="ctr" eaLnBrk="1" hangingPunct="1"/>
            <a:r>
              <a:rPr lang="en-US" altLang="en-US">
                <a:solidFill>
                  <a:schemeClr val="bg1"/>
                </a:solidFill>
                <a:latin typeface="Impact" panose="020B0806030902050204" pitchFamily="34" charset="0"/>
                <a:sym typeface="Arial" panose="020B0604020202020204" pitchFamily="34" charset="0"/>
              </a:rPr>
              <a:t>C</a:t>
            </a:r>
            <a:endParaRPr lang="en-US" altLang="en-US">
              <a:solidFill>
                <a:schemeClr val="bg1"/>
              </a:solidFill>
              <a:sym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7088" y="4080932"/>
            <a:ext cx="4017612" cy="695004"/>
          </a:xfrm>
          <a:prstGeom prst="rect">
            <a:avLst/>
          </a:prstGeom>
        </p:spPr>
      </p:pic>
      <p:sp>
        <p:nvSpPr>
          <p:cNvPr id="8" name="Google Shape;420;p45">
            <a:extLst>
              <a:ext uri="{FF2B5EF4-FFF2-40B4-BE49-F238E27FC236}">
                <a16:creationId xmlns:a16="http://schemas.microsoft.com/office/drawing/2014/main" id="{745EAA70-3DAB-9B43-965C-4866E54E3DA1}"/>
              </a:ext>
            </a:extLst>
          </p:cNvPr>
          <p:cNvSpPr txBox="1">
            <a:spLocks/>
          </p:cNvSpPr>
          <p:nvPr/>
        </p:nvSpPr>
        <p:spPr>
          <a:xfrm>
            <a:off x="728020" y="-222459"/>
            <a:ext cx="7704000" cy="1315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Montserrat ExtraBold"/>
              <a:buNone/>
              <a:defRPr sz="4500" b="1" i="0" u="none" strike="noStrike" cap="none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ontserrat"/>
              <a:buNone/>
              <a:defRPr sz="3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ontserrat"/>
              <a:buNone/>
              <a:defRPr sz="3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ontserrat"/>
              <a:buNone/>
              <a:defRPr sz="3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ontserrat"/>
              <a:buNone/>
              <a:defRPr sz="3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ontserrat"/>
              <a:buNone/>
              <a:defRPr sz="3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ontserrat"/>
              <a:buNone/>
              <a:defRPr sz="3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ontserrat"/>
              <a:buNone/>
              <a:defRPr sz="3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ontserrat"/>
              <a:buNone/>
              <a:defRPr sz="3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en-US" sz="2000" dirty="0">
                <a:solidFill>
                  <a:schemeClr val="bg1"/>
                </a:solidFill>
              </a:rPr>
              <a:t>KEDUDUKAN PASUKAN DETACHMENT </a:t>
            </a:r>
          </a:p>
          <a:p>
            <a:r>
              <a:rPr lang="en-US" sz="1400" dirty="0">
                <a:solidFill>
                  <a:srgbClr val="FDB05F"/>
                </a:solidFill>
              </a:rPr>
              <a:t>SEMASA PERARAKAN </a:t>
            </a:r>
            <a:endParaRPr lang="en-US" sz="1400" b="0" dirty="0">
              <a:solidFill>
                <a:srgbClr val="FDB05F"/>
              </a:solidFill>
            </a:endParaRPr>
          </a:p>
        </p:txBody>
      </p:sp>
      <p:pic>
        <p:nvPicPr>
          <p:cNvPr id="9" name="Picture 8" descr="A picture containing text, cup, lamp&#10;&#10;Description automatically generated">
            <a:extLst>
              <a:ext uri="{FF2B5EF4-FFF2-40B4-BE49-F238E27FC236}">
                <a16:creationId xmlns:a16="http://schemas.microsoft.com/office/drawing/2014/main" id="{1616DED9-0270-98A1-DF2B-4AC282E047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53" y="36096"/>
            <a:ext cx="516160" cy="692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2029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62675"/>
            <a:ext cx="9144000" cy="3130971"/>
          </a:xfrm>
          <a:prstGeom prst="rect">
            <a:avLst/>
          </a:prstGeom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5430902"/>
              </p:ext>
            </p:extLst>
          </p:nvPr>
        </p:nvGraphicFramePr>
        <p:xfrm>
          <a:off x="3248526" y="302329"/>
          <a:ext cx="5755303" cy="1560346"/>
        </p:xfrm>
        <a:graphic>
          <a:graphicData uri="http://schemas.openxmlformats.org/drawingml/2006/table">
            <a:tbl>
              <a:tblPr>
                <a:tableStyleId>{9DCAF9ED-07DC-4A11-8D7F-57B35C25682E}</a:tableStyleId>
              </a:tblPr>
              <a:tblGrid>
                <a:gridCol w="5414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820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886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3261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1061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1124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ms-MY" sz="14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BIL</a:t>
                      </a:r>
                      <a:endParaRPr kumimoji="0" lang="ms-MY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erlin Sans FB Demi" pitchFamily="34" charset="0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T="45736" marB="45736" anchor="ctr" horzOverflow="overflow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ms-MY" sz="14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PERKARA</a:t>
                      </a:r>
                      <a:endParaRPr kumimoji="0" lang="ms-MY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erlin Sans FB Demi" pitchFamily="34" charset="0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T="45736" marB="45736" anchor="ctr" horzOverflow="overflow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ms-MY" sz="14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LOKASI </a:t>
                      </a:r>
                      <a:endParaRPr kumimoji="0" lang="ms-MY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erlin Sans FB Demi" pitchFamily="34" charset="0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T="45736" marB="45736" anchor="ctr" horzOverflow="overflow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ms-MY" sz="14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ANGGOTA</a:t>
                      </a:r>
                      <a:endParaRPr kumimoji="0" lang="ms-MY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erlin Sans FB Demi" pitchFamily="34" charset="0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T="45736" marB="45736" anchor="ctr" horzOverflow="overflow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ms-MY" sz="14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PERALATAN</a:t>
                      </a:r>
                      <a:endParaRPr kumimoji="0" lang="ms-MY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erlin Sans FB Demi" pitchFamily="34" charset="0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T="45736" marB="45736" anchor="ctr" horzOverflow="overflow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4910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ms-MY" sz="14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1.</a:t>
                      </a:r>
                      <a:endParaRPr kumimoji="0" lang="ms-MY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 Unicode MS" pitchFamily="34" charset="-128"/>
                        <a:cs typeface="Arial" charset="0"/>
                      </a:endParaRPr>
                    </a:p>
                  </a:txBody>
                  <a:tcPr marT="45736" marB="45736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ms-MY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Pasukan STORM</a:t>
                      </a:r>
                      <a:endParaRPr kumimoji="0" lang="ms-MY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Arial Unicode MS" pitchFamily="34" charset="-128"/>
                        <a:cs typeface="Arial" charset="0"/>
                      </a:endParaRPr>
                    </a:p>
                  </a:txBody>
                  <a:tcPr marT="45736" marB="45736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Pentas</a:t>
                      </a:r>
                      <a:r>
                        <a:rPr kumimoji="0" 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en-US" sz="14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Utama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Arial Unicode MS" pitchFamily="34" charset="-128"/>
                        <a:cs typeface="Arial" charset="0"/>
                      </a:endParaRPr>
                    </a:p>
                  </a:txBody>
                  <a:tcPr marT="45736" marB="45736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40 </a:t>
                      </a:r>
                      <a:r>
                        <a:rPr kumimoji="0" lang="en-US" sz="14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Pegawai</a:t>
                      </a:r>
                      <a:r>
                        <a:rPr kumimoji="0" 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en-US" sz="14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Bomba</a:t>
                      </a:r>
                      <a:r>
                        <a:rPr kumimoji="0" 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Arial Unicode MS" pitchFamily="34" charset="-128"/>
                        <a:cs typeface="Arial" charset="0"/>
                      </a:endParaRPr>
                    </a:p>
                  </a:txBody>
                  <a:tcPr marT="45736" marB="45736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" charset="0"/>
                        </a:rPr>
                        <a:t>Peralatan</a:t>
                      </a: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" charset="0"/>
                        </a:rPr>
                        <a:t> STORM</a:t>
                      </a:r>
                    </a:p>
                  </a:txBody>
                  <a:tcPr marT="45736" marB="45736" anchor="ctr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" name="Google Shape;420;p45">
            <a:extLst>
              <a:ext uri="{FF2B5EF4-FFF2-40B4-BE49-F238E27FC236}">
                <a16:creationId xmlns:a16="http://schemas.microsoft.com/office/drawing/2014/main" id="{745EAA70-3DAB-9B43-965C-4866E54E3DA1}"/>
              </a:ext>
            </a:extLst>
          </p:cNvPr>
          <p:cNvSpPr txBox="1">
            <a:spLocks/>
          </p:cNvSpPr>
          <p:nvPr/>
        </p:nvSpPr>
        <p:spPr>
          <a:xfrm>
            <a:off x="-239475" y="547637"/>
            <a:ext cx="3727477" cy="1315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Montserrat ExtraBold"/>
              <a:buNone/>
              <a:defRPr sz="4500" b="1" i="0" u="none" strike="noStrike" cap="none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ontserrat"/>
              <a:buNone/>
              <a:defRPr sz="3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ontserrat"/>
              <a:buNone/>
              <a:defRPr sz="3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ontserrat"/>
              <a:buNone/>
              <a:defRPr sz="3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ontserrat"/>
              <a:buNone/>
              <a:defRPr sz="3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ontserrat"/>
              <a:buNone/>
              <a:defRPr sz="3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ontserrat"/>
              <a:buNone/>
              <a:defRPr sz="3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ontserrat"/>
              <a:buNone/>
              <a:defRPr sz="3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ontserrat"/>
              <a:buNone/>
              <a:defRPr sz="3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en-US" sz="2000" dirty="0">
                <a:solidFill>
                  <a:schemeClr val="bg1"/>
                </a:solidFill>
              </a:rPr>
              <a:t>DEKLAMASI SAJAK </a:t>
            </a:r>
          </a:p>
          <a:p>
            <a:r>
              <a:rPr lang="en-US" sz="2000" dirty="0">
                <a:solidFill>
                  <a:srgbClr val="FDB05F"/>
                </a:solidFill>
              </a:rPr>
              <a:t>KEBOMBAAN</a:t>
            </a:r>
            <a:endParaRPr lang="en-US" sz="2000" b="0" dirty="0">
              <a:solidFill>
                <a:srgbClr val="FDB05F"/>
              </a:solidFill>
            </a:endParaRPr>
          </a:p>
        </p:txBody>
      </p:sp>
      <p:pic>
        <p:nvPicPr>
          <p:cNvPr id="7" name="Picture 6" descr="A picture containing text, cup, lamp&#10;&#10;Description automatically generated">
            <a:extLst>
              <a:ext uri="{FF2B5EF4-FFF2-40B4-BE49-F238E27FC236}">
                <a16:creationId xmlns:a16="http://schemas.microsoft.com/office/drawing/2014/main" id="{1616DED9-0270-98A1-DF2B-4AC282E047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253" y="36096"/>
            <a:ext cx="516160" cy="692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0354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62675"/>
            <a:ext cx="9144000" cy="3130971"/>
          </a:xfrm>
          <a:prstGeom prst="rect">
            <a:avLst/>
          </a:prstGeom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4169921"/>
              </p:ext>
            </p:extLst>
          </p:nvPr>
        </p:nvGraphicFramePr>
        <p:xfrm>
          <a:off x="3248526" y="302329"/>
          <a:ext cx="5755303" cy="1560346"/>
        </p:xfrm>
        <a:graphic>
          <a:graphicData uri="http://schemas.openxmlformats.org/drawingml/2006/table">
            <a:tbl>
              <a:tblPr>
                <a:tableStyleId>{9DCAF9ED-07DC-4A11-8D7F-57B35C25682E}</a:tableStyleId>
              </a:tblPr>
              <a:tblGrid>
                <a:gridCol w="5414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820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886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3261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1061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1124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ms-MY" sz="14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BIL</a:t>
                      </a:r>
                      <a:endParaRPr kumimoji="0" lang="ms-MY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erlin Sans FB Demi" pitchFamily="34" charset="0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T="45736" marB="45736" anchor="ctr" horzOverflow="overflow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ms-MY" sz="14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PERKARA</a:t>
                      </a:r>
                      <a:endParaRPr kumimoji="0" lang="ms-MY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erlin Sans FB Demi" pitchFamily="34" charset="0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T="45736" marB="45736" anchor="ctr" horzOverflow="overflow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ms-MY" sz="14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LOKASI </a:t>
                      </a:r>
                      <a:endParaRPr kumimoji="0" lang="ms-MY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erlin Sans FB Demi" pitchFamily="34" charset="0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T="45736" marB="45736" anchor="ctr" horzOverflow="overflow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ms-MY" sz="14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ANGGOTA</a:t>
                      </a:r>
                      <a:endParaRPr kumimoji="0" lang="ms-MY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erlin Sans FB Demi" pitchFamily="34" charset="0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T="45736" marB="45736" anchor="ctr" horzOverflow="overflow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ms-MY" sz="14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PERALATAN</a:t>
                      </a:r>
                      <a:endParaRPr kumimoji="0" lang="ms-MY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erlin Sans FB Demi" pitchFamily="34" charset="0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T="45736" marB="45736" anchor="ctr" horzOverflow="overflow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4910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ms-MY" sz="14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1.</a:t>
                      </a:r>
                      <a:endParaRPr kumimoji="0" lang="ms-MY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 Unicode MS" pitchFamily="34" charset="-128"/>
                        <a:cs typeface="Arial" charset="0"/>
                      </a:endParaRPr>
                    </a:p>
                  </a:txBody>
                  <a:tcPr marT="45736" marB="45736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ms-MY" sz="14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 Pasukan Khas JBPM</a:t>
                      </a:r>
                      <a:endParaRPr kumimoji="0" lang="ms-MY" sz="14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Arial Unicode MS" pitchFamily="34" charset="-128"/>
                        <a:cs typeface="Arial" charset="0"/>
                      </a:endParaRPr>
                    </a:p>
                  </a:txBody>
                  <a:tcPr marT="45736" marB="45736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Pentas Utama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Arial Unicode MS" pitchFamily="34" charset="-128"/>
                        <a:cs typeface="Arial" charset="0"/>
                      </a:endParaRPr>
                    </a:p>
                  </a:txBody>
                  <a:tcPr marT="45736" marB="45736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100 </a:t>
                      </a:r>
                      <a:r>
                        <a:rPr kumimoji="0" lang="en-US" sz="14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Pegawai</a:t>
                      </a:r>
                      <a:r>
                        <a:rPr kumimoji="0" 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en-US" sz="14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Bomba</a:t>
                      </a:r>
                      <a:r>
                        <a:rPr kumimoji="0" 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Arial Unicode MS" pitchFamily="34" charset="-128"/>
                        <a:cs typeface="Arial" charset="0"/>
                      </a:endParaRPr>
                    </a:p>
                  </a:txBody>
                  <a:tcPr marT="45736" marB="45736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Jentera</a:t>
                      </a:r>
                      <a:r>
                        <a:rPr kumimoji="0" 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&amp; </a:t>
                      </a:r>
                      <a:r>
                        <a:rPr kumimoji="0" lang="en-US" sz="14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Peralatan</a:t>
                      </a:r>
                      <a:r>
                        <a:rPr kumimoji="0" 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en-US" sz="14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Pasukan</a:t>
                      </a:r>
                      <a:r>
                        <a:rPr kumimoji="0" 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Khas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Arial Unicode MS" pitchFamily="34" charset="-128"/>
                        <a:cs typeface="Arial" charset="0"/>
                      </a:endParaRPr>
                    </a:p>
                  </a:txBody>
                  <a:tcPr marT="45736" marB="45736" anchor="ctr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" name="Google Shape;420;p45">
            <a:extLst>
              <a:ext uri="{FF2B5EF4-FFF2-40B4-BE49-F238E27FC236}">
                <a16:creationId xmlns:a16="http://schemas.microsoft.com/office/drawing/2014/main" id="{745EAA70-3DAB-9B43-965C-4866E54E3DA1}"/>
              </a:ext>
            </a:extLst>
          </p:cNvPr>
          <p:cNvSpPr txBox="1">
            <a:spLocks/>
          </p:cNvSpPr>
          <p:nvPr/>
        </p:nvSpPr>
        <p:spPr>
          <a:xfrm>
            <a:off x="-239475" y="547637"/>
            <a:ext cx="3727477" cy="1315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Montserrat ExtraBold"/>
              <a:buNone/>
              <a:defRPr sz="4500" b="1" i="0" u="none" strike="noStrike" cap="none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ontserrat"/>
              <a:buNone/>
              <a:defRPr sz="3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ontserrat"/>
              <a:buNone/>
              <a:defRPr sz="3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ontserrat"/>
              <a:buNone/>
              <a:defRPr sz="3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ontserrat"/>
              <a:buNone/>
              <a:defRPr sz="3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ontserrat"/>
              <a:buNone/>
              <a:defRPr sz="3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ontserrat"/>
              <a:buNone/>
              <a:defRPr sz="3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ontserrat"/>
              <a:buNone/>
              <a:defRPr sz="3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ontserrat"/>
              <a:buNone/>
              <a:defRPr sz="3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en-US" sz="2000" dirty="0">
                <a:solidFill>
                  <a:schemeClr val="bg1"/>
                </a:solidFill>
              </a:rPr>
              <a:t>PERTUNJUKAN  </a:t>
            </a:r>
          </a:p>
          <a:p>
            <a:r>
              <a:rPr lang="en-US" sz="2000" dirty="0">
                <a:solidFill>
                  <a:srgbClr val="FDB05F"/>
                </a:solidFill>
              </a:rPr>
              <a:t>KEBOMBAAN</a:t>
            </a:r>
            <a:endParaRPr lang="en-US" sz="2000" b="0" dirty="0">
              <a:solidFill>
                <a:srgbClr val="FDB05F"/>
              </a:solidFill>
            </a:endParaRPr>
          </a:p>
        </p:txBody>
      </p:sp>
      <p:pic>
        <p:nvPicPr>
          <p:cNvPr id="6" name="Picture 5" descr="A picture containing text, cup, lamp&#10;&#10;Description automatically generated">
            <a:extLst>
              <a:ext uri="{FF2B5EF4-FFF2-40B4-BE49-F238E27FC236}">
                <a16:creationId xmlns:a16="http://schemas.microsoft.com/office/drawing/2014/main" id="{1616DED9-0270-98A1-DF2B-4AC282E047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253" y="36096"/>
            <a:ext cx="516160" cy="692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53027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>
          <a:extLst>
            <a:ext uri="{FF2B5EF4-FFF2-40B4-BE49-F238E27FC236}">
              <a16:creationId xmlns:a16="http://schemas.microsoft.com/office/drawing/2014/main" id="{265CB76D-6B54-1DAE-4529-6BB2FA0977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420;p45">
            <a:extLst>
              <a:ext uri="{FF2B5EF4-FFF2-40B4-BE49-F238E27FC236}">
                <a16:creationId xmlns:a16="http://schemas.microsoft.com/office/drawing/2014/main" id="{745EAA70-3DAB-9B43-965C-4866E54E3DA1}"/>
              </a:ext>
            </a:extLst>
          </p:cNvPr>
          <p:cNvSpPr txBox="1">
            <a:spLocks/>
          </p:cNvSpPr>
          <p:nvPr/>
        </p:nvSpPr>
        <p:spPr>
          <a:xfrm rot="16200000">
            <a:off x="-1255487" y="2080796"/>
            <a:ext cx="4018519" cy="1315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Montserrat ExtraBold"/>
              <a:buNone/>
              <a:defRPr sz="4500" b="1" i="0" u="none" strike="noStrike" cap="none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ontserrat"/>
              <a:buNone/>
              <a:defRPr sz="3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ontserrat"/>
              <a:buNone/>
              <a:defRPr sz="3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ontserrat"/>
              <a:buNone/>
              <a:defRPr sz="3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ontserrat"/>
              <a:buNone/>
              <a:defRPr sz="3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ontserrat"/>
              <a:buNone/>
              <a:defRPr sz="3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ontserrat"/>
              <a:buNone/>
              <a:defRPr sz="3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ontserrat"/>
              <a:buNone/>
              <a:defRPr sz="3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ontserrat"/>
              <a:buNone/>
              <a:defRPr sz="3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en-US" sz="2400" dirty="0">
                <a:solidFill>
                  <a:schemeClr val="bg1"/>
                </a:solidFill>
              </a:rPr>
              <a:t>SENARAI JEMPUTAN </a:t>
            </a:r>
          </a:p>
          <a:p>
            <a:r>
              <a:rPr lang="en-US" sz="1400" dirty="0">
                <a:solidFill>
                  <a:srgbClr val="FDB05F"/>
                </a:solidFill>
              </a:rPr>
              <a:t>SAMBUTAN HARI ANGGOTA BOMBA SEDUNIA 2024</a:t>
            </a:r>
            <a:endParaRPr lang="en-US" sz="1400" b="0" dirty="0">
              <a:solidFill>
                <a:srgbClr val="FDB05F"/>
              </a:solidFill>
            </a:endParaRPr>
          </a:p>
        </p:txBody>
      </p:sp>
      <p:pic>
        <p:nvPicPr>
          <p:cNvPr id="104" name="Picture 103" descr="A picture containing text, cup, lamp&#10;&#10;Description automatically generated">
            <a:extLst>
              <a:ext uri="{FF2B5EF4-FFF2-40B4-BE49-F238E27FC236}">
                <a16:creationId xmlns:a16="http://schemas.microsoft.com/office/drawing/2014/main" id="{1616DED9-0270-98A1-DF2B-4AC282E047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53" y="36096"/>
            <a:ext cx="516160" cy="692958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7148374"/>
              </p:ext>
            </p:extLst>
          </p:nvPr>
        </p:nvGraphicFramePr>
        <p:xfrm>
          <a:off x="1467851" y="84224"/>
          <a:ext cx="7038475" cy="4947310"/>
        </p:xfrm>
        <a:graphic>
          <a:graphicData uri="http://schemas.openxmlformats.org/drawingml/2006/table">
            <a:tbl>
              <a:tblPr/>
              <a:tblGrid>
                <a:gridCol w="6640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221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522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4565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ms-MY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BIL</a:t>
                      </a:r>
                      <a:endParaRPr kumimoji="0" lang="ms-MY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erlin Sans FB Demi" pitchFamily="34" charset="0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T="45717" marB="45717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ms-MY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KATEGORI JEMPUTAN (KHEMAH)</a:t>
                      </a:r>
                      <a:endParaRPr kumimoji="0" lang="ms-MY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erlin Sans FB Demi" pitchFamily="34" charset="0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T="45717" marB="45717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ms-MY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BIL. JEMPUTAN</a:t>
                      </a:r>
                      <a:endParaRPr kumimoji="0" lang="ms-MY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erlin Sans FB Demi" pitchFamily="34" charset="0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T="45717" marB="45717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880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ms-MY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 1.</a:t>
                      </a:r>
                      <a:endParaRPr kumimoji="0" lang="ms-MY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 Unicode MS" pitchFamily="34" charset="-128"/>
                        <a:cs typeface="Arial" charset="0"/>
                      </a:endParaRPr>
                    </a:p>
                  </a:txBody>
                  <a:tcPr marT="45717" marB="45717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ms-MY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YAB PERDANA MENTERI</a:t>
                      </a:r>
                      <a:endParaRPr kumimoji="0" lang="ms-MY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Arial Unicode MS" pitchFamily="34" charset="-128"/>
                        <a:cs typeface="Arial" charset="0"/>
                      </a:endParaRPr>
                    </a:p>
                  </a:txBody>
                  <a:tcPr marT="45717" marB="45717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ms-MY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" charset="0"/>
                        </a:rPr>
                        <a:t>1</a:t>
                      </a:r>
                    </a:p>
                  </a:txBody>
                  <a:tcPr marT="45717" marB="45717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880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ms-MY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2.</a:t>
                      </a:r>
                      <a:endParaRPr kumimoji="0" lang="ms-MY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 Unicode MS" pitchFamily="34" charset="-128"/>
                        <a:cs typeface="Arial" charset="0"/>
                      </a:endParaRPr>
                    </a:p>
                  </a:txBody>
                  <a:tcPr marT="45717" marB="45717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5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ms-MY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YAB MENTERI BESAR</a:t>
                      </a:r>
                      <a:endParaRPr kumimoji="0" lang="ms-MY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Arial Unicode MS" pitchFamily="34" charset="-128"/>
                        <a:cs typeface="Arial" charset="0"/>
                      </a:endParaRPr>
                    </a:p>
                  </a:txBody>
                  <a:tcPr marT="45717" marB="45717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5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ms-MY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1</a:t>
                      </a:r>
                      <a:endParaRPr kumimoji="0" lang="ms-MY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 Unicode MS" pitchFamily="34" charset="-128"/>
                        <a:cs typeface="Arial" charset="0"/>
                      </a:endParaRPr>
                    </a:p>
                  </a:txBody>
                  <a:tcPr marT="45717" marB="45717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880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ms-MY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3.</a:t>
                      </a:r>
                      <a:endParaRPr kumimoji="0" lang="ms-MY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 Unicode MS" pitchFamily="34" charset="-128"/>
                        <a:cs typeface="Arial" charset="0"/>
                      </a:endParaRPr>
                    </a:p>
                  </a:txBody>
                  <a:tcPr marT="45717" marB="45717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ms-MY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MENTERI , TIMBALAN MENTERI DAN KSU KPKT </a:t>
                      </a:r>
                      <a:endParaRPr kumimoji="0" lang="ms-MY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 Unicode MS" pitchFamily="34" charset="-128"/>
                        <a:cs typeface="Arial" charset="0"/>
                      </a:endParaRPr>
                    </a:p>
                  </a:txBody>
                  <a:tcPr marT="45717" marB="45717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ms-MY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" charset="0"/>
                        </a:rPr>
                        <a:t>3</a:t>
                      </a:r>
                    </a:p>
                  </a:txBody>
                  <a:tcPr marT="45717" marB="45717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880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ms-MY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4.</a:t>
                      </a:r>
                      <a:endParaRPr kumimoji="0" lang="ms-MY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 Unicode MS" pitchFamily="34" charset="-128"/>
                        <a:cs typeface="Arial" charset="0"/>
                      </a:endParaRPr>
                    </a:p>
                  </a:txBody>
                  <a:tcPr marT="45717" marB="45717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5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ms-MY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" charset="0"/>
                        </a:rPr>
                        <a:t>KSN &amp; KPPA</a:t>
                      </a:r>
                    </a:p>
                  </a:txBody>
                  <a:tcPr marT="45717" marB="45717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5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ms-MY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" charset="0"/>
                        </a:rPr>
                        <a:t>2</a:t>
                      </a:r>
                    </a:p>
                  </a:txBody>
                  <a:tcPr marT="45717" marB="45717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880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ms-MY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5.</a:t>
                      </a:r>
                      <a:endParaRPr kumimoji="0" lang="ms-MY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 Unicode MS" pitchFamily="34" charset="-128"/>
                        <a:cs typeface="Arial" charset="0"/>
                      </a:endParaRPr>
                    </a:p>
                  </a:txBody>
                  <a:tcPr marT="45717" marB="45717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ms-MY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PENGURUSAN TERTINGGI KPKT</a:t>
                      </a:r>
                      <a:endParaRPr kumimoji="0" lang="ms-MY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 Unicode MS" pitchFamily="34" charset="-128"/>
                        <a:cs typeface="Arial" charset="0"/>
                      </a:endParaRPr>
                    </a:p>
                  </a:txBody>
                  <a:tcPr marT="45717" marB="45717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ms-MY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30</a:t>
                      </a:r>
                      <a:endParaRPr kumimoji="0" lang="ms-MY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 Unicode MS" pitchFamily="34" charset="-128"/>
                        <a:cs typeface="Arial" charset="0"/>
                      </a:endParaRPr>
                    </a:p>
                  </a:txBody>
                  <a:tcPr marT="45717" marB="45717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0797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ms-MY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6.</a:t>
                      </a:r>
                      <a:endParaRPr kumimoji="0" lang="ms-MY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 Unicode MS" pitchFamily="34" charset="-128"/>
                        <a:cs typeface="Arial" charset="0"/>
                      </a:endParaRPr>
                    </a:p>
                  </a:txBody>
                  <a:tcPr marT="45717" marB="45717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5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ms-MY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KP/TKP/PENGARAH BAHAGIAN/PENGARAH-PENGARAH NEGERI</a:t>
                      </a:r>
                      <a:endParaRPr kumimoji="0" lang="ms-MY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 Unicode MS" pitchFamily="34" charset="-128"/>
                        <a:cs typeface="Arial" charset="0"/>
                      </a:endParaRPr>
                    </a:p>
                  </a:txBody>
                  <a:tcPr marT="45717" marB="45717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5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ms-MY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" charset="0"/>
                        </a:rPr>
                        <a:t>38</a:t>
                      </a:r>
                    </a:p>
                  </a:txBody>
                  <a:tcPr marT="45717" marB="45717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9880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ms-MY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7.</a:t>
                      </a:r>
                      <a:endParaRPr kumimoji="0" lang="ms-MY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 Unicode MS" pitchFamily="34" charset="-128"/>
                        <a:cs typeface="Arial" charset="0"/>
                      </a:endParaRPr>
                    </a:p>
                  </a:txBody>
                  <a:tcPr marT="45717" marB="45717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ms-MY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KETUA-KETUA JABATAN  PERSEKUTUAN &amp; NEGERI</a:t>
                      </a:r>
                      <a:endParaRPr kumimoji="0" lang="ms-MY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 Unicode MS" pitchFamily="34" charset="-128"/>
                        <a:cs typeface="Arial" charset="0"/>
                      </a:endParaRPr>
                    </a:p>
                  </a:txBody>
                  <a:tcPr marT="45717" marB="45717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ms-MY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" charset="0"/>
                        </a:rPr>
                        <a:t>55</a:t>
                      </a:r>
                    </a:p>
                  </a:txBody>
                  <a:tcPr marT="45717" marB="45717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9880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ms-MY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8.</a:t>
                      </a:r>
                      <a:endParaRPr kumimoji="0" lang="ms-MY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 Unicode MS" pitchFamily="34" charset="-128"/>
                        <a:cs typeface="Arial" charset="0"/>
                      </a:endParaRPr>
                    </a:p>
                  </a:txBody>
                  <a:tcPr marT="45717" marB="45717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5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ms-MY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PEGAWAI  KANAN JBPM</a:t>
                      </a:r>
                      <a:endParaRPr kumimoji="0" lang="ms-MY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 Unicode MS" pitchFamily="34" charset="-128"/>
                        <a:cs typeface="Arial" charset="0"/>
                      </a:endParaRPr>
                    </a:p>
                  </a:txBody>
                  <a:tcPr marT="45717" marB="45717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5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ms-MY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" charset="0"/>
                        </a:rPr>
                        <a:t>100</a:t>
                      </a:r>
                      <a:endParaRPr kumimoji="0" lang="ms-MY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Arial Unicode MS" pitchFamily="34" charset="-128"/>
                        <a:cs typeface="Arial" charset="0"/>
                      </a:endParaRPr>
                    </a:p>
                  </a:txBody>
                  <a:tcPr marT="45717" marB="45717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9880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ms-MY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9.</a:t>
                      </a:r>
                      <a:endParaRPr kumimoji="0" lang="ms-MY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 Unicode MS" pitchFamily="34" charset="-128"/>
                        <a:cs typeface="Arial" charset="0"/>
                      </a:endParaRPr>
                    </a:p>
                  </a:txBody>
                  <a:tcPr marT="45717" marB="45717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ms-MY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NGO’S &amp; SWASTA</a:t>
                      </a:r>
                      <a:endParaRPr kumimoji="0" lang="ms-MY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 Unicode MS" pitchFamily="34" charset="-128"/>
                        <a:cs typeface="Arial" charset="0"/>
                      </a:endParaRPr>
                    </a:p>
                  </a:txBody>
                  <a:tcPr marT="45717" marB="45717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ms-MY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100</a:t>
                      </a:r>
                      <a:endParaRPr kumimoji="0" lang="ms-MY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Arial Unicode MS" pitchFamily="34" charset="-128"/>
                        <a:cs typeface="Arial" charset="0"/>
                      </a:endParaRPr>
                    </a:p>
                  </a:txBody>
                  <a:tcPr marT="45717" marB="45717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9880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ms-MY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10.</a:t>
                      </a:r>
                      <a:endParaRPr kumimoji="0" lang="ms-MY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 Unicode MS" pitchFamily="34" charset="-128"/>
                        <a:cs typeface="Arial" charset="0"/>
                      </a:endParaRPr>
                    </a:p>
                  </a:txBody>
                  <a:tcPr marT="45717" marB="45717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5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ms-MY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KOMUNITI &amp; PESARA BOMBA</a:t>
                      </a:r>
                      <a:endParaRPr kumimoji="0" lang="ms-MY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 Unicode MS" pitchFamily="34" charset="-128"/>
                        <a:cs typeface="Arial" charset="0"/>
                      </a:endParaRPr>
                    </a:p>
                  </a:txBody>
                  <a:tcPr marT="45717" marB="45717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5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ms-MY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100</a:t>
                      </a:r>
                      <a:endParaRPr kumimoji="0" lang="ms-MY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Arial Unicode MS" pitchFamily="34" charset="-128"/>
                        <a:cs typeface="Arial" charset="0"/>
                      </a:endParaRPr>
                    </a:p>
                  </a:txBody>
                  <a:tcPr marT="45717" marB="45717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9880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ms-MY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11.</a:t>
                      </a:r>
                      <a:endParaRPr kumimoji="0" lang="ms-MY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 Unicode MS" pitchFamily="34" charset="-128"/>
                        <a:cs typeface="Arial" charset="0"/>
                      </a:endParaRPr>
                    </a:p>
                  </a:txBody>
                  <a:tcPr marT="45717" marB="45717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PBS &amp; ERT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Arial Unicode MS" pitchFamily="34" charset="-128"/>
                        <a:cs typeface="Arial" charset="0"/>
                      </a:endParaRPr>
                    </a:p>
                  </a:txBody>
                  <a:tcPr marT="45717" marB="45717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100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Arial Unicode MS" pitchFamily="34" charset="-128"/>
                        <a:cs typeface="Arial" charset="0"/>
                      </a:endParaRPr>
                    </a:p>
                  </a:txBody>
                  <a:tcPr marT="45717" marB="45717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50797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ms-MY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12.</a:t>
                      </a:r>
                      <a:endParaRPr kumimoji="0" lang="ms-MY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 Unicode MS" pitchFamily="34" charset="-128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T="45717" marB="45717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5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ms-MY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KELAB 3K, KADET BOMBA &amp; KOR SISWA BOMBA</a:t>
                      </a:r>
                      <a:endParaRPr kumimoji="0" lang="ms-MY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Arial Unicode MS" pitchFamily="34" charset="-128"/>
                        <a:cs typeface="Arial" charset="0"/>
                      </a:endParaRPr>
                    </a:p>
                  </a:txBody>
                  <a:tcPr marT="45717" marB="45717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5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ms-MY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100</a:t>
                      </a:r>
                      <a:endParaRPr kumimoji="0" lang="ms-MY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Arial Unicode MS" pitchFamily="34" charset="-128"/>
                        <a:cs typeface="Arial" charset="0"/>
                      </a:endParaRPr>
                    </a:p>
                  </a:txBody>
                  <a:tcPr marT="45717" marB="45717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9880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ms-MY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" charset="0"/>
                        </a:rPr>
                        <a:t>13.</a:t>
                      </a:r>
                    </a:p>
                  </a:txBody>
                  <a:tcPr marT="45717" marB="45717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ms-MY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MEDIA</a:t>
                      </a:r>
                      <a:endParaRPr kumimoji="0" lang="ms-MY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 Unicode MS" pitchFamily="34" charset="-128"/>
                        <a:cs typeface="Arial" charset="0"/>
                      </a:endParaRPr>
                    </a:p>
                  </a:txBody>
                  <a:tcPr marT="45717" marB="45717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ms-MY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20</a:t>
                      </a:r>
                      <a:endParaRPr kumimoji="0" lang="ms-MY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 Unicode MS" pitchFamily="34" charset="-128"/>
                        <a:cs typeface="Arial" charset="0"/>
                      </a:endParaRPr>
                    </a:p>
                  </a:txBody>
                  <a:tcPr marT="45717" marB="45717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9880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ms-MY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 Unicode MS" pitchFamily="34" charset="-128"/>
                        <a:cs typeface="Arial" charset="0"/>
                      </a:endParaRPr>
                    </a:p>
                  </a:txBody>
                  <a:tcPr marT="45717" marB="45717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5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ms-MY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F47758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JUMLAH</a:t>
                      </a:r>
                      <a:endParaRPr kumimoji="0" lang="ms-MY" sz="1200" b="1" i="0" u="none" strike="noStrike" cap="none" normalizeH="0" baseline="0">
                        <a:ln>
                          <a:noFill/>
                        </a:ln>
                        <a:solidFill>
                          <a:srgbClr val="F47758"/>
                        </a:solidFill>
                        <a:effectLst/>
                        <a:latin typeface="Arial" charset="0"/>
                        <a:ea typeface="Arial Unicode MS" pitchFamily="34" charset="-128"/>
                        <a:cs typeface="Arial" charset="0"/>
                      </a:endParaRPr>
                    </a:p>
                  </a:txBody>
                  <a:tcPr marT="45717" marB="45717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5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ms-MY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47758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" charset="0"/>
                        </a:rPr>
                        <a:t>650</a:t>
                      </a:r>
                    </a:p>
                  </a:txBody>
                  <a:tcPr marT="45717" marB="45717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0195192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>
          <a:extLst>
            <a:ext uri="{FF2B5EF4-FFF2-40B4-BE49-F238E27FC236}">
              <a16:creationId xmlns:a16="http://schemas.microsoft.com/office/drawing/2014/main" id="{265CB76D-6B54-1DAE-4529-6BB2FA0977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420;p45">
            <a:extLst>
              <a:ext uri="{FF2B5EF4-FFF2-40B4-BE49-F238E27FC236}">
                <a16:creationId xmlns:a16="http://schemas.microsoft.com/office/drawing/2014/main" id="{745EAA70-3DAB-9B43-965C-4866E54E3DA1}"/>
              </a:ext>
            </a:extLst>
          </p:cNvPr>
          <p:cNvSpPr txBox="1">
            <a:spLocks/>
          </p:cNvSpPr>
          <p:nvPr/>
        </p:nvSpPr>
        <p:spPr>
          <a:xfrm rot="16200000">
            <a:off x="-1375898" y="2201207"/>
            <a:ext cx="4259341" cy="1315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Montserrat ExtraBold"/>
              <a:buNone/>
              <a:defRPr sz="4500" b="1" i="0" u="none" strike="noStrike" cap="none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ontserrat"/>
              <a:buNone/>
              <a:defRPr sz="3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ontserrat"/>
              <a:buNone/>
              <a:defRPr sz="3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ontserrat"/>
              <a:buNone/>
              <a:defRPr sz="3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ontserrat"/>
              <a:buNone/>
              <a:defRPr sz="3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ontserrat"/>
              <a:buNone/>
              <a:defRPr sz="3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ontserrat"/>
              <a:buNone/>
              <a:defRPr sz="3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ontserrat"/>
              <a:buNone/>
              <a:defRPr sz="3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ontserrat"/>
              <a:buNone/>
              <a:defRPr sz="3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en-US" sz="2400" dirty="0">
                <a:solidFill>
                  <a:schemeClr val="bg1"/>
                </a:solidFill>
              </a:rPr>
              <a:t>JAWATANKUASA INDUK</a:t>
            </a:r>
          </a:p>
          <a:p>
            <a:r>
              <a:rPr lang="en-US" sz="1400" dirty="0">
                <a:solidFill>
                  <a:srgbClr val="FDB05F"/>
                </a:solidFill>
              </a:rPr>
              <a:t>SAMBUTAN HARI ANGGOTA BOMBA SEDUNIA 2024</a:t>
            </a:r>
            <a:endParaRPr lang="en-US" sz="1400" b="0" dirty="0">
              <a:solidFill>
                <a:srgbClr val="FDB05F"/>
              </a:solidFill>
            </a:endParaRPr>
          </a:p>
        </p:txBody>
      </p:sp>
      <p:pic>
        <p:nvPicPr>
          <p:cNvPr id="104" name="Picture 103" descr="A picture containing text, cup, lamp&#10;&#10;Description automatically generated">
            <a:extLst>
              <a:ext uri="{FF2B5EF4-FFF2-40B4-BE49-F238E27FC236}">
                <a16:creationId xmlns:a16="http://schemas.microsoft.com/office/drawing/2014/main" id="{1616DED9-0270-98A1-DF2B-4AC282E047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53" y="36096"/>
            <a:ext cx="516160" cy="692958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9463685"/>
              </p:ext>
            </p:extLst>
          </p:nvPr>
        </p:nvGraphicFramePr>
        <p:xfrm>
          <a:off x="1411292" y="144381"/>
          <a:ext cx="7243011" cy="4844014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7325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104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943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ms-MY" sz="1200" b="1" noProof="0" dirty="0">
                          <a:solidFill>
                            <a:schemeClr val="bg1"/>
                          </a:solidFill>
                        </a:rPr>
                        <a:t>Penasihat</a:t>
                      </a:r>
                      <a:endParaRPr lang="ms-MY" sz="1200" b="1" noProof="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47" marR="91447" marT="45699" marB="45699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ms-MY" sz="1200" b="1" noProof="0" dirty="0">
                          <a:solidFill>
                            <a:schemeClr val="bg1"/>
                          </a:solidFill>
                        </a:rPr>
                        <a:t>Ketua Pengarah  JBPM</a:t>
                      </a:r>
                      <a:endParaRPr lang="ms-MY" sz="1200" b="1" noProof="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47" marR="91447" marT="45699" marB="45699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943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ms-MY" sz="1200" b="1" noProof="0" dirty="0">
                          <a:solidFill>
                            <a:schemeClr val="tx1"/>
                          </a:solidFill>
                        </a:rPr>
                        <a:t>Pengerusi</a:t>
                      </a:r>
                      <a:endParaRPr lang="ms-MY" sz="1200" b="1" noProof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7" marR="91447" marT="45699" marB="45699"/>
                </a:tc>
                <a:tc>
                  <a:txBody>
                    <a:bodyPr/>
                    <a:lstStyle/>
                    <a:p>
                      <a:r>
                        <a:rPr lang="ms-MY" sz="1200" b="1" noProof="0" dirty="0">
                          <a:solidFill>
                            <a:schemeClr val="tx1"/>
                          </a:solidFill>
                        </a:rPr>
                        <a:t>Timbalan Ketua Pengarah</a:t>
                      </a:r>
                      <a:r>
                        <a:rPr lang="ms-MY" sz="1200" b="1" baseline="0" noProof="0" dirty="0">
                          <a:solidFill>
                            <a:schemeClr val="tx1"/>
                          </a:solidFill>
                        </a:rPr>
                        <a:t> (Operasi)</a:t>
                      </a:r>
                      <a:endParaRPr lang="ms-MY" sz="1200" b="1" noProof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7" marR="91447" marT="45699" marB="45699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1473">
                <a:tc>
                  <a:txBody>
                    <a:bodyPr/>
                    <a:lstStyle/>
                    <a:p>
                      <a:r>
                        <a:rPr lang="ms-MY" sz="1200" b="1" noProof="0" dirty="0">
                          <a:solidFill>
                            <a:schemeClr val="tx1"/>
                          </a:solidFill>
                        </a:rPr>
                        <a:t>Timbalan</a:t>
                      </a:r>
                      <a:r>
                        <a:rPr lang="ms-MY" sz="1200" b="1" baseline="0" noProof="0" dirty="0">
                          <a:solidFill>
                            <a:schemeClr val="tx1"/>
                          </a:solidFill>
                        </a:rPr>
                        <a:t> Pengerusi </a:t>
                      </a:r>
                      <a:endParaRPr lang="ms-MY" sz="1200" b="1" noProof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7" marR="91447" marT="45699" marB="45699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ms-MY" sz="1200" b="1" noProof="0" dirty="0">
                          <a:solidFill>
                            <a:schemeClr val="tx1"/>
                          </a:solidFill>
                        </a:rPr>
                        <a:t>Pengarah</a:t>
                      </a:r>
                      <a:r>
                        <a:rPr lang="ms-MY" sz="1200" b="1" baseline="0" noProof="0" dirty="0">
                          <a:solidFill>
                            <a:schemeClr val="tx1"/>
                          </a:solidFill>
                        </a:rPr>
                        <a:t> Bahagian Operasi Kebombaan dan Penyelamat</a:t>
                      </a:r>
                      <a:endParaRPr lang="ms-MY" sz="1200" b="1" noProof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7" marR="91447" marT="45699" marB="45699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9432">
                <a:tc>
                  <a:txBody>
                    <a:bodyPr/>
                    <a:lstStyle/>
                    <a:p>
                      <a:r>
                        <a:rPr lang="ms-MY" sz="1200" b="1" noProof="0" dirty="0">
                          <a:solidFill>
                            <a:schemeClr val="tx1"/>
                          </a:solidFill>
                        </a:rPr>
                        <a:t>Urus</a:t>
                      </a:r>
                      <a:r>
                        <a:rPr lang="ms-MY" sz="1200" b="1" baseline="0" noProof="0" dirty="0">
                          <a:solidFill>
                            <a:schemeClr val="tx1"/>
                          </a:solidFill>
                        </a:rPr>
                        <a:t> setia</a:t>
                      </a:r>
                      <a:endParaRPr lang="ms-MY" sz="1200" b="1" noProof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7" marR="91447" marT="45699" marB="45699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ms-MY" sz="1200" b="1" noProof="0" dirty="0">
                          <a:solidFill>
                            <a:schemeClr val="tx1"/>
                          </a:solidFill>
                        </a:rPr>
                        <a:t>Pengarah Bahagian</a:t>
                      </a:r>
                      <a:r>
                        <a:rPr lang="ms-MY" sz="1200" b="1" baseline="0" noProof="0" dirty="0">
                          <a:solidFill>
                            <a:schemeClr val="tx1"/>
                          </a:solidFill>
                        </a:rPr>
                        <a:t> Pengurusan Korporat</a:t>
                      </a:r>
                      <a:endParaRPr lang="ms-MY" sz="1200" b="1" noProof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7" marR="91447" marT="45699" marB="45699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8082">
                <a:tc>
                  <a:txBody>
                    <a:bodyPr/>
                    <a:lstStyle/>
                    <a:p>
                      <a:r>
                        <a:rPr lang="ms-MY" sz="1200" b="1" noProof="0" dirty="0">
                          <a:solidFill>
                            <a:schemeClr val="tx1"/>
                          </a:solidFill>
                        </a:rPr>
                        <a:t>Ahli Jawatankuasa</a:t>
                      </a:r>
                      <a:endParaRPr lang="ms-MY" sz="1200" b="1" noProof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7" marR="91447" marT="45699" marB="45699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ms-MY" sz="1200" b="1" noProof="0" dirty="0">
                          <a:solidFill>
                            <a:schemeClr val="tx1"/>
                          </a:solidFill>
                        </a:rPr>
                        <a:t>Pengarah Bahagian Keselamatan Kebakaran</a:t>
                      </a:r>
                      <a:endParaRPr lang="ms-MY" sz="1200" b="1" noProof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7" marR="91447" marT="45699" marB="45699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9432">
                <a:tc>
                  <a:txBody>
                    <a:bodyPr/>
                    <a:lstStyle/>
                    <a:p>
                      <a:r>
                        <a:rPr lang="ms-MY" sz="1200" b="1" noProof="0" dirty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ms-MY" sz="1200" b="1" noProof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7" marR="91447" marT="45699" marB="45699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ms-MY" sz="1200" b="1" noProof="0" dirty="0">
                          <a:solidFill>
                            <a:schemeClr val="tx1"/>
                          </a:solidFill>
                        </a:rPr>
                        <a:t>Pengarah Bahagian Latihan </a:t>
                      </a:r>
                      <a:endParaRPr lang="ms-MY" sz="1200" b="1" noProof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7" marR="91447" marT="45699" marB="45699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9432">
                <a:tc>
                  <a:txBody>
                    <a:bodyPr/>
                    <a:lstStyle/>
                    <a:p>
                      <a:r>
                        <a:rPr lang="ms-MY" sz="1200" b="1" noProof="0" dirty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ms-MY" sz="1200" b="1" noProof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7" marR="91447" marT="45699" marB="45699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ms-MY" sz="1200" b="1" noProof="0" dirty="0">
                          <a:solidFill>
                            <a:schemeClr val="tx1"/>
                          </a:solidFill>
                        </a:rPr>
                        <a:t>Pengarah Bahagian Pembangunan </a:t>
                      </a:r>
                      <a:endParaRPr lang="ms-MY" sz="1200" b="1" noProof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7" marR="91447" marT="45699" marB="45699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9432">
                <a:tc>
                  <a:txBody>
                    <a:bodyPr/>
                    <a:lstStyle/>
                    <a:p>
                      <a:r>
                        <a:rPr lang="ms-MY" sz="1200" b="1" noProof="0" dirty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ms-MY" sz="1200" b="1" noProof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7" marR="91447" marT="45699" marB="45699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ms-MY" sz="1200" b="1" noProof="0" dirty="0">
                          <a:solidFill>
                            <a:schemeClr val="tx1"/>
                          </a:solidFill>
                        </a:rPr>
                        <a:t>Pengarah Bahagian Penyiasatan Kebakaran </a:t>
                      </a:r>
                      <a:endParaRPr lang="ms-MY" sz="1200" b="1" noProof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7" marR="91447" marT="45699" marB="45699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9432">
                <a:tc>
                  <a:txBody>
                    <a:bodyPr/>
                    <a:lstStyle/>
                    <a:p>
                      <a:endParaRPr lang="ms-MY" sz="1200" b="1" noProof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7" marR="91447" marT="45699" marB="45699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ms-MY" sz="1200" b="1" noProof="0" dirty="0">
                          <a:solidFill>
                            <a:schemeClr val="tx1"/>
                          </a:solidFill>
                        </a:rPr>
                        <a:t>Pengarah Bahagian</a:t>
                      </a:r>
                      <a:r>
                        <a:rPr lang="ms-MY" sz="1200" b="1" baseline="0" noProof="0" dirty="0">
                          <a:solidFill>
                            <a:schemeClr val="tx1"/>
                          </a:solidFill>
                        </a:rPr>
                        <a:t> Udara</a:t>
                      </a:r>
                      <a:endParaRPr lang="en-US" sz="12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7" marR="91447" marT="45699" marB="45699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02411">
                <a:tc>
                  <a:txBody>
                    <a:bodyPr/>
                    <a:lstStyle/>
                    <a:p>
                      <a:r>
                        <a:rPr lang="ms-MY" sz="1200" b="1" noProof="0" dirty="0">
                          <a:solidFill>
                            <a:schemeClr val="tx1"/>
                          </a:solidFill>
                        </a:rPr>
                        <a:t>  </a:t>
                      </a:r>
                      <a:endParaRPr lang="ms-MY" sz="1200" b="1" noProof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7" marR="91447" marT="45699" marB="45699"/>
                </a:tc>
                <a:tc>
                  <a:txBody>
                    <a:bodyPr/>
                    <a:lstStyle/>
                    <a:p>
                      <a:r>
                        <a:rPr lang="ms-MY" sz="1200" b="1" noProof="0" dirty="0">
                          <a:solidFill>
                            <a:schemeClr val="tx1"/>
                          </a:solidFill>
                        </a:rPr>
                        <a:t>Pengarah Bahagian</a:t>
                      </a:r>
                      <a:r>
                        <a:rPr lang="ms-MY" sz="1200" b="1" baseline="0" noProof="0" dirty="0">
                          <a:solidFill>
                            <a:schemeClr val="tx1"/>
                          </a:solidFill>
                        </a:rPr>
                        <a:t> Perancangan dan Penyelidikan</a:t>
                      </a:r>
                      <a:endParaRPr lang="ms-MY" sz="1200" b="1" noProof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7" marR="91447" marT="45699" marB="45699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79432">
                <a:tc>
                  <a:txBody>
                    <a:bodyPr/>
                    <a:lstStyle/>
                    <a:p>
                      <a:endParaRPr lang="ms-MY" sz="1200" b="1" noProof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7" marR="91447" marT="45699" marB="45699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ms-MY" sz="1200" b="1" noProof="0" dirty="0">
                          <a:solidFill>
                            <a:schemeClr val="tx1"/>
                          </a:solidFill>
                        </a:rPr>
                        <a:t>Pengarah Bahagian Pengurusan</a:t>
                      </a:r>
                      <a:endParaRPr lang="ms-MY" sz="1200" b="1" noProof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7" marR="91447" marT="45699" marB="45699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79432">
                <a:tc>
                  <a:txBody>
                    <a:bodyPr/>
                    <a:lstStyle/>
                    <a:p>
                      <a:endParaRPr lang="ms-MY" sz="1200" b="1" noProof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7" marR="91447" marT="45699" marB="45699"/>
                </a:tc>
                <a:tc>
                  <a:txBody>
                    <a:bodyPr/>
                    <a:lstStyle/>
                    <a:p>
                      <a:r>
                        <a:rPr lang="ms-MY" sz="1200" b="1" noProof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Pengarah JBPM Negeri Perak</a:t>
                      </a:r>
                    </a:p>
                  </a:txBody>
                  <a:tcPr marL="91447" marR="91447" marT="45699" marB="45699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79432">
                <a:tc>
                  <a:txBody>
                    <a:bodyPr/>
                    <a:lstStyle/>
                    <a:p>
                      <a:endParaRPr lang="ms-MY" sz="1200" b="1" noProof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7" marR="91447" marT="45699" marB="45699"/>
                </a:tc>
                <a:tc>
                  <a:txBody>
                    <a:bodyPr/>
                    <a:lstStyle/>
                    <a:p>
                      <a:r>
                        <a:rPr lang="ms-MY" sz="1200" b="1" noProof="0" dirty="0">
                          <a:solidFill>
                            <a:schemeClr val="tx1"/>
                          </a:solidFill>
                        </a:rPr>
                        <a:t>Pengarah JBPM Negeri Selangor</a:t>
                      </a:r>
                      <a:endParaRPr lang="ms-MY" sz="1200" b="1" noProof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7" marR="91447" marT="45699" marB="45699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79432">
                <a:tc>
                  <a:txBody>
                    <a:bodyPr/>
                    <a:lstStyle/>
                    <a:p>
                      <a:endParaRPr lang="ms-MY" sz="1200" b="1" noProof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7" marR="91447" marT="45699" marB="45699"/>
                </a:tc>
                <a:tc>
                  <a:txBody>
                    <a:bodyPr/>
                    <a:lstStyle/>
                    <a:p>
                      <a:r>
                        <a:rPr lang="ms-MY" sz="1200" b="1" noProof="0" dirty="0">
                          <a:solidFill>
                            <a:schemeClr val="tx1"/>
                          </a:solidFill>
                        </a:rPr>
                        <a:t>Pengarah JBPM Kuala Lumpur</a:t>
                      </a:r>
                      <a:endParaRPr lang="ms-MY" sz="1200" b="1" noProof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7" marR="91447" marT="45699" marB="45699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79432">
                <a:tc>
                  <a:txBody>
                    <a:bodyPr/>
                    <a:lstStyle/>
                    <a:p>
                      <a:endParaRPr lang="ms-MY" sz="1200" b="1" noProof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7" marR="91447" marT="45699" marB="45699"/>
                </a:tc>
                <a:tc>
                  <a:txBody>
                    <a:bodyPr/>
                    <a:lstStyle/>
                    <a:p>
                      <a:r>
                        <a:rPr lang="en-MY" sz="1200" b="1" dirty="0" err="1">
                          <a:solidFill>
                            <a:schemeClr val="tx1"/>
                          </a:solidFill>
                        </a:rPr>
                        <a:t>Komandan</a:t>
                      </a:r>
                      <a:r>
                        <a:rPr lang="en-MY" sz="1200" b="1" dirty="0">
                          <a:solidFill>
                            <a:schemeClr val="tx1"/>
                          </a:solidFill>
                        </a:rPr>
                        <a:t> ABPM Wilayah Tengah</a:t>
                      </a:r>
                      <a:endParaRPr lang="en-MY" sz="12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1447" marR="91447" marT="45699" marB="45699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79432">
                <a:tc>
                  <a:txBody>
                    <a:bodyPr/>
                    <a:lstStyle/>
                    <a:p>
                      <a:endParaRPr lang="ms-MY" sz="1200" b="1" noProof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7" marR="91447" marT="45699" marB="45699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ms-MY" sz="1200" b="1" noProof="0" dirty="0">
                          <a:solidFill>
                            <a:schemeClr val="tx1"/>
                          </a:solidFill>
                        </a:rPr>
                        <a:t>Komandan ABPM Wilayah</a:t>
                      </a:r>
                      <a:r>
                        <a:rPr lang="ms-MY" sz="1200" b="1" baseline="0" noProof="0" dirty="0">
                          <a:solidFill>
                            <a:schemeClr val="tx1"/>
                          </a:solidFill>
                        </a:rPr>
                        <a:t> Timur</a:t>
                      </a:r>
                      <a:endParaRPr lang="ms-MY" sz="1200" b="1" noProof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7" marR="91447" marT="45699" marB="45699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79432">
                <a:tc>
                  <a:txBody>
                    <a:bodyPr/>
                    <a:lstStyle/>
                    <a:p>
                      <a:endParaRPr lang="ms-MY" sz="1200" b="1" noProof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7" marR="91447" marT="45699" marB="45699"/>
                </a:tc>
                <a:tc>
                  <a:txBody>
                    <a:bodyPr/>
                    <a:lstStyle/>
                    <a:p>
                      <a:r>
                        <a:rPr lang="en-MY" sz="1200" b="1" dirty="0" err="1">
                          <a:solidFill>
                            <a:schemeClr val="tx1"/>
                          </a:solidFill>
                        </a:rPr>
                        <a:t>Ketua</a:t>
                      </a:r>
                      <a:r>
                        <a:rPr lang="en-MY" sz="1200" b="1" dirty="0">
                          <a:solidFill>
                            <a:schemeClr val="tx1"/>
                          </a:solidFill>
                        </a:rPr>
                        <a:t> Unit </a:t>
                      </a:r>
                      <a:r>
                        <a:rPr lang="en-MY" sz="1200" b="1" dirty="0" err="1">
                          <a:solidFill>
                            <a:schemeClr val="tx1"/>
                          </a:solidFill>
                        </a:rPr>
                        <a:t>Integriti</a:t>
                      </a:r>
                      <a:endParaRPr lang="en-MY" sz="12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1447" marR="91447" marT="45699" marB="45699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3955922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>
          <a:extLst>
            <a:ext uri="{FF2B5EF4-FFF2-40B4-BE49-F238E27FC236}">
              <a16:creationId xmlns:a16="http://schemas.microsoft.com/office/drawing/2014/main" id="{265CB76D-6B54-1DAE-4529-6BB2FA0977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420;p45">
            <a:extLst>
              <a:ext uri="{FF2B5EF4-FFF2-40B4-BE49-F238E27FC236}">
                <a16:creationId xmlns:a16="http://schemas.microsoft.com/office/drawing/2014/main" id="{745EAA70-3DAB-9B43-965C-4866E54E3DA1}"/>
              </a:ext>
            </a:extLst>
          </p:cNvPr>
          <p:cNvSpPr txBox="1">
            <a:spLocks/>
          </p:cNvSpPr>
          <p:nvPr/>
        </p:nvSpPr>
        <p:spPr>
          <a:xfrm rot="16200000">
            <a:off x="-1375898" y="2201207"/>
            <a:ext cx="4259341" cy="1315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Montserrat ExtraBold"/>
              <a:buNone/>
              <a:defRPr sz="4500" b="1" i="0" u="none" strike="noStrike" cap="none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ontserrat"/>
              <a:buNone/>
              <a:defRPr sz="3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ontserrat"/>
              <a:buNone/>
              <a:defRPr sz="3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ontserrat"/>
              <a:buNone/>
              <a:defRPr sz="3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ontserrat"/>
              <a:buNone/>
              <a:defRPr sz="3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ontserrat"/>
              <a:buNone/>
              <a:defRPr sz="3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ontserrat"/>
              <a:buNone/>
              <a:defRPr sz="3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ontserrat"/>
              <a:buNone/>
              <a:defRPr sz="3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ontserrat"/>
              <a:buNone/>
              <a:defRPr sz="3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en-US" sz="2400" dirty="0">
                <a:solidFill>
                  <a:schemeClr val="bg1"/>
                </a:solidFill>
              </a:rPr>
              <a:t>JAWATANKUASA INDUK</a:t>
            </a:r>
          </a:p>
          <a:p>
            <a:r>
              <a:rPr lang="en-US" sz="1400" dirty="0">
                <a:solidFill>
                  <a:srgbClr val="FDB05F"/>
                </a:solidFill>
              </a:rPr>
              <a:t>SAMBUTAN HARI ANGGOTA BOMBA SEDUNIA 2024</a:t>
            </a:r>
            <a:endParaRPr lang="en-US" sz="1400" b="0" dirty="0">
              <a:solidFill>
                <a:srgbClr val="FDB05F"/>
              </a:solidFill>
            </a:endParaRPr>
          </a:p>
        </p:txBody>
      </p:sp>
      <p:pic>
        <p:nvPicPr>
          <p:cNvPr id="104" name="Picture 103" descr="A picture containing text, cup, lamp&#10;&#10;Description automatically generated">
            <a:extLst>
              <a:ext uri="{FF2B5EF4-FFF2-40B4-BE49-F238E27FC236}">
                <a16:creationId xmlns:a16="http://schemas.microsoft.com/office/drawing/2014/main" id="{1616DED9-0270-98A1-DF2B-4AC282E047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53" y="36096"/>
            <a:ext cx="516160" cy="692958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6059852"/>
              </p:ext>
            </p:extLst>
          </p:nvPr>
        </p:nvGraphicFramePr>
        <p:xfrm>
          <a:off x="1600201" y="168440"/>
          <a:ext cx="6894094" cy="4770528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68940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54765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PERANAN</a:t>
                      </a:r>
                      <a:r>
                        <a:rPr lang="en-US" sz="1400" b="1" baseline="0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1400" b="1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JAWATANKUASA</a:t>
                      </a:r>
                      <a:r>
                        <a:rPr lang="en-US" sz="1400" b="1" baseline="0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endParaRPr lang="en-US" sz="14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5" marB="45725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7413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400" b="0" dirty="0" err="1">
                          <a:solidFill>
                            <a:schemeClr val="tx1"/>
                          </a:solidFill>
                        </a:rPr>
                        <a:t>Jawatankuasa</a:t>
                      </a:r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 Kecil</a:t>
                      </a:r>
                      <a:r>
                        <a:rPr lang="en-US" sz="1400" b="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400" b="0" dirty="0" err="1">
                          <a:solidFill>
                            <a:schemeClr val="tx1"/>
                          </a:solidFill>
                        </a:rPr>
                        <a:t>Istiadat</a:t>
                      </a:r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en-US" sz="1400" b="0" dirty="0" err="1">
                          <a:solidFill>
                            <a:schemeClr val="tx1"/>
                          </a:solidFill>
                        </a:rPr>
                        <a:t>Protokol</a:t>
                      </a:r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400" b="0" dirty="0" err="1">
                          <a:solidFill>
                            <a:schemeClr val="tx1"/>
                          </a:solidFill>
                        </a:rPr>
                        <a:t>dan</a:t>
                      </a:r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400" b="0" dirty="0" err="1">
                          <a:solidFill>
                            <a:schemeClr val="tx1"/>
                          </a:solidFill>
                        </a:rPr>
                        <a:t>Dokumentasi</a:t>
                      </a:r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 – </a:t>
                      </a:r>
                      <a:r>
                        <a:rPr lang="en-US" sz="1400" b="0" dirty="0" err="1">
                          <a:solidFill>
                            <a:schemeClr val="tx1"/>
                          </a:solidFill>
                        </a:rPr>
                        <a:t>Bhg</a:t>
                      </a:r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. </a:t>
                      </a:r>
                      <a:r>
                        <a:rPr lang="en-US" sz="1400" b="0" dirty="0" err="1">
                          <a:solidFill>
                            <a:schemeClr val="tx1"/>
                          </a:solidFill>
                        </a:rPr>
                        <a:t>Pengurusan</a:t>
                      </a:r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400" b="0" dirty="0" err="1">
                          <a:solidFill>
                            <a:schemeClr val="tx1"/>
                          </a:solidFill>
                        </a:rPr>
                        <a:t>Korporat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6699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400" dirty="0" err="1"/>
                        <a:t>Jawatankuasa</a:t>
                      </a:r>
                      <a:r>
                        <a:rPr lang="en-US" sz="1400" dirty="0"/>
                        <a:t> Kecil </a:t>
                      </a:r>
                      <a:r>
                        <a:rPr lang="en-US" sz="1400" dirty="0" err="1"/>
                        <a:t>Kewangan</a:t>
                      </a:r>
                      <a:r>
                        <a:rPr lang="en-US" sz="1400" dirty="0"/>
                        <a:t> – </a:t>
                      </a:r>
                      <a:r>
                        <a:rPr lang="en-US" sz="1400" dirty="0" err="1"/>
                        <a:t>Bhg</a:t>
                      </a:r>
                      <a:r>
                        <a:rPr lang="en-US" sz="1400" dirty="0"/>
                        <a:t>.</a:t>
                      </a:r>
                      <a:r>
                        <a:rPr lang="en-US" sz="1400" baseline="0" dirty="0"/>
                        <a:t> </a:t>
                      </a:r>
                      <a:r>
                        <a:rPr lang="en-US" sz="1400" baseline="0" dirty="0" err="1"/>
                        <a:t>Pengurusan</a:t>
                      </a:r>
                      <a:r>
                        <a:rPr lang="en-US" sz="1400" baseline="0" dirty="0"/>
                        <a:t> </a:t>
                      </a: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5" marB="45725"/>
                </a:tc>
                <a:extLst>
                  <a:ext uri="{0D108BD9-81ED-4DB2-BD59-A6C34878D82A}">
                    <a16:rowId xmlns:a16="http://schemas.microsoft.com/office/drawing/2014/main" val="648812630"/>
                  </a:ext>
                </a:extLst>
              </a:tr>
              <a:tr h="590593">
                <a:tc>
                  <a:txBody>
                    <a:bodyPr/>
                    <a:lstStyle/>
                    <a:p>
                      <a:pPr algn="just"/>
                      <a:r>
                        <a:rPr lang="en-US" sz="1400" dirty="0" err="1"/>
                        <a:t>Jawatankuasa</a:t>
                      </a:r>
                      <a:r>
                        <a:rPr lang="en-US" sz="1400" dirty="0"/>
                        <a:t> Kecil </a:t>
                      </a:r>
                      <a:r>
                        <a:rPr lang="en-US" sz="1400" dirty="0" err="1"/>
                        <a:t>Logistik</a:t>
                      </a:r>
                      <a:r>
                        <a:rPr lang="en-US" sz="1400" dirty="0"/>
                        <a:t>, </a:t>
                      </a:r>
                      <a:r>
                        <a:rPr lang="en-US" sz="1400" dirty="0" err="1"/>
                        <a:t>Persiapan</a:t>
                      </a:r>
                      <a:r>
                        <a:rPr lang="en-US" sz="1400" dirty="0"/>
                        <a:t> dan </a:t>
                      </a:r>
                      <a:r>
                        <a:rPr lang="en-US" sz="1400" dirty="0" err="1"/>
                        <a:t>Pertunjukan</a:t>
                      </a:r>
                      <a:r>
                        <a:rPr lang="en-US" sz="1400" dirty="0"/>
                        <a:t> – </a:t>
                      </a:r>
                      <a:r>
                        <a:rPr lang="en-US" sz="1400" dirty="0" err="1"/>
                        <a:t>Bhg</a:t>
                      </a:r>
                      <a:r>
                        <a:rPr lang="en-US" sz="1400" dirty="0"/>
                        <a:t>. </a:t>
                      </a:r>
                      <a:r>
                        <a:rPr lang="en-US" sz="1400" dirty="0" err="1"/>
                        <a:t>Operasi</a:t>
                      </a:r>
                      <a:r>
                        <a:rPr lang="en-US" sz="1400" dirty="0"/>
                        <a:t> </a:t>
                      </a:r>
                      <a:r>
                        <a:rPr lang="en-US" sz="1400" dirty="0" err="1"/>
                        <a:t>Kebombaan</a:t>
                      </a:r>
                      <a:r>
                        <a:rPr lang="en-US" sz="1400" dirty="0"/>
                        <a:t> dan </a:t>
                      </a:r>
                      <a:r>
                        <a:rPr lang="en-US" sz="1400" dirty="0" err="1"/>
                        <a:t>Penyelamat</a:t>
                      </a:r>
                      <a:r>
                        <a:rPr lang="en-US" sz="1400" dirty="0"/>
                        <a:t> dan JBPM Negeri Perak</a:t>
                      </a: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7413">
                <a:tc>
                  <a:txBody>
                    <a:bodyPr/>
                    <a:lstStyle/>
                    <a:p>
                      <a:pPr algn="just"/>
                      <a:r>
                        <a:rPr lang="en-US" sz="1400" dirty="0" err="1"/>
                        <a:t>Jawatankuasa</a:t>
                      </a:r>
                      <a:r>
                        <a:rPr lang="en-US" sz="1400" dirty="0"/>
                        <a:t> Kecil </a:t>
                      </a:r>
                      <a:r>
                        <a:rPr lang="en-US" sz="1400" dirty="0" err="1"/>
                        <a:t>Perbarisan</a:t>
                      </a:r>
                      <a:r>
                        <a:rPr lang="en-US" sz="1400" dirty="0"/>
                        <a:t>  dan Detachment – </a:t>
                      </a:r>
                      <a:r>
                        <a:rPr lang="en-US" sz="1400" dirty="0" err="1"/>
                        <a:t>Bhg</a:t>
                      </a:r>
                      <a:r>
                        <a:rPr lang="en-US" sz="1400" dirty="0"/>
                        <a:t>. </a:t>
                      </a:r>
                      <a:r>
                        <a:rPr lang="en-US" sz="1400" dirty="0" err="1"/>
                        <a:t>Latihan</a:t>
                      </a: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5" marB="457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7413">
                <a:tc>
                  <a:txBody>
                    <a:bodyPr/>
                    <a:lstStyle/>
                    <a:p>
                      <a:pPr algn="just"/>
                      <a:r>
                        <a:rPr lang="en-US" sz="1400" dirty="0" err="1"/>
                        <a:t>Jawatankuasa</a:t>
                      </a:r>
                      <a:r>
                        <a:rPr lang="en-US" sz="1400" dirty="0"/>
                        <a:t> Kecil </a:t>
                      </a:r>
                      <a:r>
                        <a:rPr lang="en-US" sz="1400" dirty="0" err="1"/>
                        <a:t>Pameran</a:t>
                      </a:r>
                      <a:r>
                        <a:rPr lang="en-US" sz="1400" dirty="0"/>
                        <a:t> – </a:t>
                      </a:r>
                      <a:r>
                        <a:rPr lang="en-US" sz="1400" dirty="0" err="1"/>
                        <a:t>Bhg</a:t>
                      </a:r>
                      <a:r>
                        <a:rPr lang="en-US" sz="1400" dirty="0"/>
                        <a:t>. </a:t>
                      </a:r>
                      <a:r>
                        <a:rPr lang="en-US" sz="1400" dirty="0" err="1"/>
                        <a:t>Keselamatan</a:t>
                      </a:r>
                      <a:r>
                        <a:rPr lang="en-US" sz="1400" dirty="0"/>
                        <a:t> </a:t>
                      </a:r>
                      <a:r>
                        <a:rPr lang="en-US" sz="1400" dirty="0" err="1"/>
                        <a:t>Kebakaran</a:t>
                      </a: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5" marB="457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90593">
                <a:tc>
                  <a:txBody>
                    <a:bodyPr/>
                    <a:lstStyle/>
                    <a:p>
                      <a:pPr algn="just"/>
                      <a:r>
                        <a:rPr lang="en-US" sz="1400" dirty="0" err="1"/>
                        <a:t>Jawatankuasa</a:t>
                      </a:r>
                      <a:r>
                        <a:rPr lang="en-US" sz="1400" dirty="0"/>
                        <a:t> Kecil </a:t>
                      </a:r>
                      <a:r>
                        <a:rPr lang="en-US" sz="1400" dirty="0" err="1"/>
                        <a:t>Keselamatan</a:t>
                      </a:r>
                      <a:r>
                        <a:rPr lang="en-US" sz="1400" dirty="0"/>
                        <a:t> dan </a:t>
                      </a:r>
                      <a:r>
                        <a:rPr lang="en-US" sz="1400" dirty="0" err="1"/>
                        <a:t>Kebersihan</a:t>
                      </a:r>
                      <a:r>
                        <a:rPr lang="en-US" sz="1400" dirty="0"/>
                        <a:t> – </a:t>
                      </a:r>
                      <a:r>
                        <a:rPr lang="en-US" sz="1400" dirty="0" err="1"/>
                        <a:t>Bahagian</a:t>
                      </a:r>
                      <a:r>
                        <a:rPr lang="en-US" sz="1400" baseline="0" dirty="0"/>
                        <a:t> </a:t>
                      </a:r>
                      <a:r>
                        <a:rPr lang="en-US" sz="1400" baseline="0" dirty="0" err="1"/>
                        <a:t>Perancangan</a:t>
                      </a:r>
                      <a:r>
                        <a:rPr lang="en-US" sz="1400" baseline="0" dirty="0"/>
                        <a:t> dan </a:t>
                      </a:r>
                      <a:r>
                        <a:rPr lang="en-US" sz="1400" baseline="0" dirty="0" err="1"/>
                        <a:t>Penyelidikan</a:t>
                      </a: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5" marB="4572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5987">
                <a:tc>
                  <a:txBody>
                    <a:bodyPr/>
                    <a:lstStyle/>
                    <a:p>
                      <a:pPr algn="just"/>
                      <a:r>
                        <a:rPr lang="en-US" sz="1400" dirty="0" err="1"/>
                        <a:t>Jawatankuasa</a:t>
                      </a:r>
                      <a:r>
                        <a:rPr lang="en-US" sz="1400" dirty="0"/>
                        <a:t> Kecil </a:t>
                      </a:r>
                      <a:r>
                        <a:rPr lang="en-US" sz="1400" dirty="0" err="1"/>
                        <a:t>Perarakan</a:t>
                      </a:r>
                      <a:r>
                        <a:rPr lang="en-US" sz="1400" dirty="0"/>
                        <a:t> </a:t>
                      </a:r>
                      <a:r>
                        <a:rPr lang="en-US" sz="1400" dirty="0" err="1"/>
                        <a:t>Jentera</a:t>
                      </a:r>
                      <a:r>
                        <a:rPr lang="en-US" sz="1400" baseline="0" dirty="0"/>
                        <a:t> dan </a:t>
                      </a:r>
                      <a:r>
                        <a:rPr lang="en-US" sz="1400" dirty="0" err="1"/>
                        <a:t>Pengangkutan</a:t>
                      </a:r>
                      <a:r>
                        <a:rPr lang="en-US" sz="1400" dirty="0"/>
                        <a:t> – </a:t>
                      </a:r>
                      <a:r>
                        <a:rPr lang="en-US" sz="1400" dirty="0" err="1"/>
                        <a:t>Seksyen</a:t>
                      </a:r>
                      <a:r>
                        <a:rPr lang="en-US" sz="1400" dirty="0"/>
                        <a:t> </a:t>
                      </a:r>
                      <a:r>
                        <a:rPr lang="en-US" sz="1400" dirty="0" err="1"/>
                        <a:t>Kejuruteraan</a:t>
                      </a: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5" marB="45725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47413">
                <a:tc>
                  <a:txBody>
                    <a:bodyPr/>
                    <a:lstStyle/>
                    <a:p>
                      <a:pPr algn="just"/>
                      <a:r>
                        <a:rPr lang="en-US" sz="1400" dirty="0" err="1"/>
                        <a:t>Jawatankuasa</a:t>
                      </a:r>
                      <a:r>
                        <a:rPr lang="en-US" sz="1400" dirty="0"/>
                        <a:t> Kecil </a:t>
                      </a:r>
                      <a:r>
                        <a:rPr lang="en-US" sz="1400" dirty="0" err="1"/>
                        <a:t>Penginapan</a:t>
                      </a:r>
                      <a:r>
                        <a:rPr lang="en-US" sz="1400" dirty="0"/>
                        <a:t> – </a:t>
                      </a:r>
                      <a:r>
                        <a:rPr lang="en-US" sz="1400" dirty="0" err="1"/>
                        <a:t>Bhg</a:t>
                      </a:r>
                      <a:r>
                        <a:rPr lang="en-US" sz="1400" dirty="0"/>
                        <a:t>. Pembangunan</a:t>
                      </a: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5" marB="45725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7413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err="1"/>
                        <a:t>Jawatankuasa</a:t>
                      </a:r>
                      <a:r>
                        <a:rPr lang="en-US" sz="1400" dirty="0"/>
                        <a:t> Kecil </a:t>
                      </a:r>
                      <a:r>
                        <a:rPr lang="en-US" sz="1400" dirty="0" err="1"/>
                        <a:t>Persembahan</a:t>
                      </a:r>
                      <a:r>
                        <a:rPr lang="en-US" sz="1400" dirty="0"/>
                        <a:t> dan </a:t>
                      </a:r>
                      <a:r>
                        <a:rPr lang="en-US" sz="1400" dirty="0" err="1"/>
                        <a:t>Gimik</a:t>
                      </a:r>
                      <a:r>
                        <a:rPr lang="en-US" sz="1400" dirty="0"/>
                        <a:t> -  </a:t>
                      </a:r>
                      <a:r>
                        <a:rPr lang="en-US" sz="1400" dirty="0" err="1"/>
                        <a:t>Bhg</a:t>
                      </a:r>
                      <a:r>
                        <a:rPr lang="en-US" sz="1400" dirty="0"/>
                        <a:t>. </a:t>
                      </a:r>
                      <a:r>
                        <a:rPr lang="en-US" sz="1400" dirty="0" err="1"/>
                        <a:t>Udara</a:t>
                      </a: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5" marB="45725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47413">
                <a:tc>
                  <a:txBody>
                    <a:bodyPr/>
                    <a:lstStyle/>
                    <a:p>
                      <a:pPr algn="just"/>
                      <a:r>
                        <a:rPr lang="en-US" sz="1400" dirty="0" err="1"/>
                        <a:t>Jawatankuasa</a:t>
                      </a:r>
                      <a:r>
                        <a:rPr lang="en-US" sz="1400" dirty="0"/>
                        <a:t> Kecil</a:t>
                      </a:r>
                      <a:r>
                        <a:rPr lang="en-US" sz="1400" baseline="0" dirty="0"/>
                        <a:t> </a:t>
                      </a:r>
                      <a:r>
                        <a:rPr lang="en-US" sz="1400" baseline="0" dirty="0" err="1"/>
                        <a:t>Jamuan</a:t>
                      </a:r>
                      <a:r>
                        <a:rPr lang="en-US" sz="1400" baseline="0" dirty="0"/>
                        <a:t> – </a:t>
                      </a:r>
                      <a:r>
                        <a:rPr lang="en-US" sz="1400" baseline="0" dirty="0" err="1"/>
                        <a:t>Bhg</a:t>
                      </a:r>
                      <a:r>
                        <a:rPr lang="en-US" sz="1400" baseline="0" dirty="0"/>
                        <a:t>. </a:t>
                      </a:r>
                      <a:r>
                        <a:rPr lang="en-US" sz="1400" baseline="0" dirty="0" err="1"/>
                        <a:t>Penyiasatan</a:t>
                      </a:r>
                      <a:r>
                        <a:rPr lang="en-US" sz="1400" baseline="0" dirty="0"/>
                        <a:t> </a:t>
                      </a:r>
                      <a:r>
                        <a:rPr lang="en-US" sz="1400" baseline="0" dirty="0" err="1"/>
                        <a:t>Kebakaran</a:t>
                      </a: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5" marB="45725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47413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err="1"/>
                        <a:t>Larian</a:t>
                      </a:r>
                      <a:r>
                        <a:rPr lang="en-US" sz="1400" baseline="0" dirty="0"/>
                        <a:t> </a:t>
                      </a:r>
                      <a:r>
                        <a:rPr lang="en-US" sz="1400" dirty="0"/>
                        <a:t>Bersama </a:t>
                      </a:r>
                      <a:r>
                        <a:rPr lang="en-US" sz="1400" dirty="0" err="1"/>
                        <a:t>Bomba</a:t>
                      </a:r>
                      <a:r>
                        <a:rPr lang="en-US" sz="1400" dirty="0"/>
                        <a:t> – JBPM Negeri</a:t>
                      </a:r>
                      <a:r>
                        <a:rPr lang="en-US" sz="1400" baseline="0" dirty="0"/>
                        <a:t> Melaka</a:t>
                      </a: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5" marB="45725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615862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72">
          <a:extLst>
            <a:ext uri="{FF2B5EF4-FFF2-40B4-BE49-F238E27FC236}">
              <a16:creationId xmlns:a16="http://schemas.microsoft.com/office/drawing/2014/main" id="{5E19C218-C7C1-02CC-3626-F4E791CF53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49">
            <a:extLst>
              <a:ext uri="{FF2B5EF4-FFF2-40B4-BE49-F238E27FC236}">
                <a16:creationId xmlns:a16="http://schemas.microsoft.com/office/drawing/2014/main" id="{616262C2-1788-1FE5-A1B0-CD2D5E256A13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0" y="90810"/>
            <a:ext cx="8910084" cy="9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/>
              <a:t>SAMBUTAN HARI ANGGOTA BOMBA SEDUNIA 2024</a:t>
            </a:r>
            <a:endParaRPr sz="2000" dirty="0"/>
          </a:p>
        </p:txBody>
      </p:sp>
      <p:sp>
        <p:nvSpPr>
          <p:cNvPr id="274" name="Google Shape;274;p49">
            <a:extLst>
              <a:ext uri="{FF2B5EF4-FFF2-40B4-BE49-F238E27FC236}">
                <a16:creationId xmlns:a16="http://schemas.microsoft.com/office/drawing/2014/main" id="{9D8BF923-E23D-EDCD-2A9F-405268EE8711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3149817" y="2129929"/>
            <a:ext cx="5013409" cy="46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/>
              <a:t>PERASMI </a:t>
            </a:r>
            <a:endParaRPr sz="2400" b="1" dirty="0"/>
          </a:p>
        </p:txBody>
      </p:sp>
      <p:cxnSp>
        <p:nvCxnSpPr>
          <p:cNvPr id="275" name="Google Shape;275;p49">
            <a:extLst>
              <a:ext uri="{FF2B5EF4-FFF2-40B4-BE49-F238E27FC236}">
                <a16:creationId xmlns:a16="http://schemas.microsoft.com/office/drawing/2014/main" id="{02A8F319-D8C8-71A7-608D-6192C94DB541}"/>
              </a:ext>
            </a:extLst>
          </p:cNvPr>
          <p:cNvCxnSpPr/>
          <p:nvPr/>
        </p:nvCxnSpPr>
        <p:spPr>
          <a:xfrm>
            <a:off x="3073542" y="583410"/>
            <a:ext cx="2763000" cy="0"/>
          </a:xfrm>
          <a:prstGeom prst="straightConnector1">
            <a:avLst/>
          </a:prstGeom>
          <a:noFill/>
          <a:ln w="952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5400000" algn="bl" rotWithShape="0">
              <a:srgbClr val="FFFFFF">
                <a:alpha val="50000"/>
              </a:srgbClr>
            </a:outerShdw>
          </a:effectLst>
        </p:spPr>
      </p:cxnSp>
      <p:pic>
        <p:nvPicPr>
          <p:cNvPr id="6" name="Picture 5" descr="A picture containing text, cup, lamp&#10;&#10;Description automatically generated">
            <a:extLst>
              <a:ext uri="{FF2B5EF4-FFF2-40B4-BE49-F238E27FC236}">
                <a16:creationId xmlns:a16="http://schemas.microsoft.com/office/drawing/2014/main" id="{1616DED9-0270-98A1-DF2B-4AC282E047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5166" y="39947"/>
            <a:ext cx="516160" cy="69295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570" b="99529" l="9825" r="89847">
                        <a14:foregroundMark x1="46616" y1="46154" x2="46616" y2="46154"/>
                        <a14:foregroundMark x1="43341" y1="40973" x2="43341" y2="40973"/>
                        <a14:foregroundMark x1="49672" y1="50863" x2="54039" y2="61852"/>
                        <a14:foregroundMark x1="59498" y1="56358" x2="63865" y2="76295"/>
                        <a14:foregroundMark x1="56114" y1="47253" x2="56114" y2="47253"/>
                        <a14:foregroundMark x1="43559" y1="40502" x2="43559" y2="40502"/>
                      </a14:backgroundRemoval>
                    </a14:imgEffect>
                  </a14:imgLayer>
                </a14:imgProps>
              </a:ext>
            </a:extLst>
          </a:blip>
          <a:srcRect l="22583" r="21060"/>
          <a:stretch/>
        </p:blipFill>
        <p:spPr>
          <a:xfrm>
            <a:off x="82267" y="1017807"/>
            <a:ext cx="3498113" cy="4160416"/>
          </a:xfrm>
          <a:prstGeom prst="rect">
            <a:avLst/>
          </a:prstGeom>
          <a:effectLst>
            <a:outerShdw blurRad="50800" dist="38100" dir="13500000" sx="99000" sy="99000" algn="br" rotWithShape="0">
              <a:schemeClr val="tx1">
                <a:lumMod val="10000"/>
                <a:lumOff val="90000"/>
                <a:alpha val="33000"/>
              </a:schemeClr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2811515" y="2687554"/>
            <a:ext cx="605005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2400" b="1" dirty="0">
                <a:solidFill>
                  <a:schemeClr val="bg1"/>
                </a:solidFill>
              </a:rPr>
              <a:t>YAB DATO’ SERI ANWAR BIN IBRAHIM </a:t>
            </a:r>
          </a:p>
          <a:p>
            <a:pPr lvl="0" algn="ctr"/>
            <a:r>
              <a:rPr lang="en-US" sz="2400" b="1" dirty="0">
                <a:solidFill>
                  <a:schemeClr val="bg1"/>
                </a:solidFill>
              </a:rPr>
              <a:t>PERDANA MENTERI </a:t>
            </a:r>
          </a:p>
        </p:txBody>
      </p:sp>
    </p:spTree>
    <p:extLst>
      <p:ext uri="{BB962C8B-B14F-4D97-AF65-F5344CB8AC3E}">
        <p14:creationId xmlns:p14="http://schemas.microsoft.com/office/powerpoint/2010/main" val="65361102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510D00-0112-F4BD-41D5-0767B0953D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420;p45">
            <a:extLst>
              <a:ext uri="{FF2B5EF4-FFF2-40B4-BE49-F238E27FC236}">
                <a16:creationId xmlns:a16="http://schemas.microsoft.com/office/drawing/2014/main" id="{745EAA70-3DAB-9B43-965C-4866E54E3DA1}"/>
              </a:ext>
            </a:extLst>
          </p:cNvPr>
          <p:cNvSpPr txBox="1">
            <a:spLocks/>
          </p:cNvSpPr>
          <p:nvPr/>
        </p:nvSpPr>
        <p:spPr>
          <a:xfrm>
            <a:off x="728020" y="-222459"/>
            <a:ext cx="7704000" cy="1315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Montserrat ExtraBold"/>
              <a:buNone/>
              <a:defRPr sz="4500" b="1" i="0" u="none" strike="noStrike" cap="none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ontserrat"/>
              <a:buNone/>
              <a:defRPr sz="3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ontserrat"/>
              <a:buNone/>
              <a:defRPr sz="3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ontserrat"/>
              <a:buNone/>
              <a:defRPr sz="3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ontserrat"/>
              <a:buNone/>
              <a:defRPr sz="3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ontserrat"/>
              <a:buNone/>
              <a:defRPr sz="3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ontserrat"/>
              <a:buNone/>
              <a:defRPr sz="3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ontserrat"/>
              <a:buNone/>
              <a:defRPr sz="3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ontserrat"/>
              <a:buNone/>
              <a:defRPr sz="3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en-US" sz="2000" dirty="0">
                <a:solidFill>
                  <a:schemeClr val="bg1"/>
                </a:solidFill>
              </a:rPr>
              <a:t>PEGAWAI PENGIRING </a:t>
            </a:r>
          </a:p>
          <a:p>
            <a:r>
              <a:rPr lang="en-US" sz="1400" dirty="0">
                <a:solidFill>
                  <a:srgbClr val="FDB05F"/>
                </a:solidFill>
              </a:rPr>
              <a:t>TETAMU-TETAMU KEHORMAT</a:t>
            </a:r>
          </a:p>
          <a:p>
            <a:r>
              <a:rPr lang="en-US" sz="1400" dirty="0">
                <a:solidFill>
                  <a:srgbClr val="FDB05F"/>
                </a:solidFill>
              </a:rPr>
              <a:t>SAMBUTAN HARI ANGGOTA BOMBA SEDUNIA 2024</a:t>
            </a:r>
            <a:endParaRPr lang="en-US" sz="1400" b="0" dirty="0">
              <a:solidFill>
                <a:srgbClr val="FDB05F"/>
              </a:solidFill>
            </a:endParaRPr>
          </a:p>
        </p:txBody>
      </p:sp>
      <p:pic>
        <p:nvPicPr>
          <p:cNvPr id="4" name="Picture 3" descr="A picture containing text, cup, lamp&#10;&#10;Description automatically generated">
            <a:extLst>
              <a:ext uri="{FF2B5EF4-FFF2-40B4-BE49-F238E27FC236}">
                <a16:creationId xmlns:a16="http://schemas.microsoft.com/office/drawing/2014/main" id="{1616DED9-0270-98A1-DF2B-4AC282E047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53" y="0"/>
            <a:ext cx="516160" cy="692958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2678599"/>
              </p:ext>
            </p:extLst>
          </p:nvPr>
        </p:nvGraphicFramePr>
        <p:xfrm>
          <a:off x="493297" y="927101"/>
          <a:ext cx="8253661" cy="3921625"/>
        </p:xfrm>
        <a:graphic>
          <a:graphicData uri="http://schemas.openxmlformats.org/drawingml/2006/table">
            <a:tbl>
              <a:tblPr/>
              <a:tblGrid>
                <a:gridCol w="6015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891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628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1444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BIL.</a:t>
                      </a:r>
                    </a:p>
                  </a:txBody>
                  <a:tcPr marL="91443" marR="91443" marT="45732" marB="4573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PERKARA</a:t>
                      </a:r>
                    </a:p>
                  </a:txBody>
                  <a:tcPr marL="91443" marR="91443" marT="45732" marB="4573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PEGAWAI</a:t>
                      </a:r>
                    </a:p>
                  </a:txBody>
                  <a:tcPr marL="91443" marR="91443" marT="45732" marB="4573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810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1.</a:t>
                      </a:r>
                    </a:p>
                  </a:txBody>
                  <a:tcPr marL="91443" marR="91443" marT="45732" marB="4573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B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YAB PERDANA MENTERI</a:t>
                      </a:r>
                    </a:p>
                  </a:txBody>
                  <a:tcPr marL="91443" marR="91443" marT="45732" marB="4573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BEF"/>
                    </a:solidFill>
                  </a:tcPr>
                </a:tc>
                <a:tc>
                  <a:txBody>
                    <a:bodyPr/>
                    <a:lstStyle/>
                    <a:p>
                      <a:pPr marL="261938" marR="0" lvl="0" indent="-261938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1. </a:t>
                      </a:r>
                      <a:r>
                        <a:rPr kumimoji="0" lang="en-MY" altLang="nl-NL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YAS DATO’ Ir. Ts. AHMAD IZRAM BIN OSMAN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1443" marR="91443" marT="45732" marB="4573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B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444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2.</a:t>
                      </a:r>
                    </a:p>
                  </a:txBody>
                  <a:tcPr marL="91443" marR="91443" marT="45732" marB="4573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F5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YB MENTERI BESAR PERAK</a:t>
                      </a:r>
                    </a:p>
                  </a:txBody>
                  <a:tcPr marL="91443" marR="91443" marT="45732" marB="4573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F5F7"/>
                    </a:solidFill>
                  </a:tcPr>
                </a:tc>
                <a:tc>
                  <a:txBody>
                    <a:bodyPr/>
                    <a:lstStyle/>
                    <a:p>
                      <a:pPr marL="457200" marR="0" lvl="0" indent="-4572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MY" altLang="nl-NL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1. YS </a:t>
                      </a:r>
                      <a:r>
                        <a:rPr kumimoji="0" lang="en-MY" altLang="nl-NL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PKPjB</a:t>
                      </a:r>
                      <a:r>
                        <a:rPr kumimoji="0" lang="en-MY" altLang="nl-NL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 SAYANI BINTI HJ. SAIDON</a:t>
                      </a:r>
                    </a:p>
                  </a:txBody>
                  <a:tcPr marL="91443" marR="91443" marT="45732" marB="4573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F5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444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3.</a:t>
                      </a:r>
                    </a:p>
                  </a:txBody>
                  <a:tcPr marL="91443" marR="91443" marT="45732" marB="4573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B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YB MENTERI KPKT </a:t>
                      </a:r>
                    </a:p>
                  </a:txBody>
                  <a:tcPr marL="91443" marR="91443" marT="45732" marB="4573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BEF"/>
                    </a:solidFill>
                  </a:tcPr>
                </a:tc>
                <a:tc>
                  <a:txBody>
                    <a:bodyPr/>
                    <a:lstStyle/>
                    <a:p>
                      <a:pPr marL="261938" marR="0" lvl="0" indent="-261938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1. YS </a:t>
                      </a:r>
                      <a:r>
                        <a:rPr kumimoji="0" 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PPjB</a:t>
                      </a: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 AZMI BIN SADON</a:t>
                      </a:r>
                    </a:p>
                  </a:txBody>
                  <a:tcPr marL="91443" marR="91443" marT="45732" marB="4573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B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444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4.</a:t>
                      </a:r>
                    </a:p>
                  </a:txBody>
                  <a:tcPr marL="91443" marR="91443" marT="45732" marB="4573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B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YB TIMBALAN MENTERI KPKT</a:t>
                      </a:r>
                    </a:p>
                  </a:txBody>
                  <a:tcPr marL="91443" marR="91443" marT="45732" marB="4573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BEF"/>
                    </a:solidFill>
                  </a:tcPr>
                </a:tc>
                <a:tc>
                  <a:txBody>
                    <a:bodyPr/>
                    <a:lstStyle/>
                    <a:p>
                      <a:pPr marL="261938" marR="0" lvl="0" indent="-261938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1. </a:t>
                      </a:r>
                      <a:r>
                        <a:rPr kumimoji="0" 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PPjB</a:t>
                      </a: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 KHAIRUL AZUWAN BIN IBRAHIM</a:t>
                      </a:r>
                    </a:p>
                  </a:txBody>
                  <a:tcPr marL="91443" marR="91443" marT="45732" marB="4573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B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6287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5.</a:t>
                      </a:r>
                    </a:p>
                  </a:txBody>
                  <a:tcPr marL="91443" marR="91443" marT="45732" marB="4573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F5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YBHG. KSU KPKT</a:t>
                      </a:r>
                    </a:p>
                  </a:txBody>
                  <a:tcPr marL="91443" marR="91443" marT="45732" marB="4573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F5F7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1. </a:t>
                      </a:r>
                      <a:r>
                        <a:rPr kumimoji="0" 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PPjB</a:t>
                      </a: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 SYED AZMAN BIN SYED GHAZALI</a:t>
                      </a:r>
                    </a:p>
                  </a:txBody>
                  <a:tcPr marL="91443" marR="91443" marT="45732" marB="4573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F5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62871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6. </a:t>
                      </a:r>
                      <a:endParaRPr lang="en-MY" sz="1400" b="1" dirty="0"/>
                    </a:p>
                  </a:txBody>
                  <a:tcPr marL="91443" marR="91443" marT="45732" marB="4573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B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KETUA PENGARAH JBPM</a:t>
                      </a:r>
                    </a:p>
                  </a:txBody>
                  <a:tcPr marL="91443" marR="91443" marT="45732" marB="4573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BEF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1. </a:t>
                      </a:r>
                      <a:r>
                        <a:rPr kumimoji="0" 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PPjB</a:t>
                      </a: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 FAIZAL IZANI BIN AZIZAN</a:t>
                      </a:r>
                    </a:p>
                  </a:txBody>
                  <a:tcPr marL="91443" marR="91443" marT="45732" marB="4573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B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8896877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510D00-0112-F4BD-41D5-0767B0953D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420;p45">
            <a:extLst>
              <a:ext uri="{FF2B5EF4-FFF2-40B4-BE49-F238E27FC236}">
                <a16:creationId xmlns:a16="http://schemas.microsoft.com/office/drawing/2014/main" id="{745EAA70-3DAB-9B43-965C-4866E54E3DA1}"/>
              </a:ext>
            </a:extLst>
          </p:cNvPr>
          <p:cNvSpPr txBox="1">
            <a:spLocks/>
          </p:cNvSpPr>
          <p:nvPr/>
        </p:nvSpPr>
        <p:spPr>
          <a:xfrm>
            <a:off x="728020" y="-222459"/>
            <a:ext cx="7704000" cy="1315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Montserrat ExtraBold"/>
              <a:buNone/>
              <a:defRPr sz="4500" b="1" i="0" u="none" strike="noStrike" cap="none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ontserrat"/>
              <a:buNone/>
              <a:defRPr sz="3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ontserrat"/>
              <a:buNone/>
              <a:defRPr sz="3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ontserrat"/>
              <a:buNone/>
              <a:defRPr sz="3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ontserrat"/>
              <a:buNone/>
              <a:defRPr sz="3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ontserrat"/>
              <a:buNone/>
              <a:defRPr sz="3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ontserrat"/>
              <a:buNone/>
              <a:defRPr sz="3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ontserrat"/>
              <a:buNone/>
              <a:defRPr sz="3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ontserrat"/>
              <a:buNone/>
              <a:defRPr sz="3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en-US" sz="2000" dirty="0">
                <a:solidFill>
                  <a:schemeClr val="bg1"/>
                </a:solidFill>
              </a:rPr>
              <a:t>PEGAWAI-PEGAWAI ISTIADAT &amp; PROTOKOL</a:t>
            </a:r>
          </a:p>
          <a:p>
            <a:r>
              <a:rPr lang="en-US" sz="1400" dirty="0">
                <a:solidFill>
                  <a:srgbClr val="FDB05F"/>
                </a:solidFill>
              </a:rPr>
              <a:t>SAMBUTAN HARI ANGGOTA BOMBA SEDUNIA 2024</a:t>
            </a:r>
            <a:endParaRPr lang="en-US" sz="1400" b="0" dirty="0">
              <a:solidFill>
                <a:srgbClr val="FDB05F"/>
              </a:solidFill>
            </a:endParaRPr>
          </a:p>
        </p:txBody>
      </p:sp>
      <p:pic>
        <p:nvPicPr>
          <p:cNvPr id="4" name="Picture 3" descr="A picture containing text, cup, lamp&#10;&#10;Description automatically generated">
            <a:extLst>
              <a:ext uri="{FF2B5EF4-FFF2-40B4-BE49-F238E27FC236}">
                <a16:creationId xmlns:a16="http://schemas.microsoft.com/office/drawing/2014/main" id="{1616DED9-0270-98A1-DF2B-4AC282E047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53" y="0"/>
            <a:ext cx="516160" cy="692958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5159342"/>
              </p:ext>
            </p:extLst>
          </p:nvPr>
        </p:nvGraphicFramePr>
        <p:xfrm>
          <a:off x="354333" y="929023"/>
          <a:ext cx="8502651" cy="4106573"/>
        </p:xfrm>
        <a:graphic>
          <a:graphicData uri="http://schemas.openxmlformats.org/drawingml/2006/table">
            <a:tbl>
              <a:tblPr/>
              <a:tblGrid>
                <a:gridCol w="6355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618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90524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0251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BIL.</a:t>
                      </a:r>
                    </a:p>
                  </a:txBody>
                  <a:tcPr marL="91443" marR="91443" marT="45722" marB="4572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PERKARA</a:t>
                      </a:r>
                    </a:p>
                  </a:txBody>
                  <a:tcPr marL="91443" marR="91443" marT="45722" marB="4572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PEGAWAI</a:t>
                      </a:r>
                    </a:p>
                  </a:txBody>
                  <a:tcPr marL="91443" marR="91443" marT="45722" marB="4572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445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MY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1.</a:t>
                      </a:r>
                    </a:p>
                  </a:txBody>
                  <a:tcPr marL="91443" marR="91443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B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MY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PANGLIMA MEDAN</a:t>
                      </a:r>
                    </a:p>
                  </a:txBody>
                  <a:tcPr marL="91443" marR="91443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BEF"/>
                    </a:solidFill>
                  </a:tcPr>
                </a:tc>
                <a:tc>
                  <a:txBody>
                    <a:bodyPr/>
                    <a:lstStyle/>
                    <a:p>
                      <a:pPr marL="457200" marR="0" lvl="0" indent="-4572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MY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1. YS </a:t>
                      </a:r>
                      <a:r>
                        <a:rPr kumimoji="0" lang="en-MY" sz="1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PKPjB</a:t>
                      </a:r>
                      <a:r>
                        <a:rPr kumimoji="0" lang="en-MY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 DATO’ HJ. NORAZAM BIN KHAMIS</a:t>
                      </a:r>
                    </a:p>
                    <a:p>
                      <a:pPr marL="457200" marR="0" lvl="0" indent="-4572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MY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2. </a:t>
                      </a:r>
                      <a:r>
                        <a:rPr kumimoji="0" lang="en-MY" sz="1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PgKB</a:t>
                      </a:r>
                      <a:r>
                        <a:rPr kumimoji="0" lang="en-MY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 I NORIZAN BIN SAAD</a:t>
                      </a:r>
                    </a:p>
                  </a:txBody>
                  <a:tcPr marL="91443" marR="91443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B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2725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2.</a:t>
                      </a:r>
                    </a:p>
                  </a:txBody>
                  <a:tcPr marL="91443" marR="91443" marT="45722" marB="4572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F5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PENGACARA MAJLIS</a:t>
                      </a:r>
                    </a:p>
                  </a:txBody>
                  <a:tcPr marL="91443" marR="91443" marT="45722" marB="4572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F5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1. </a:t>
                      </a:r>
                      <a:r>
                        <a:rPr kumimoji="0" lang="en-MY" altLang="nl-NL" sz="1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PgKB</a:t>
                      </a:r>
                      <a:r>
                        <a:rPr kumimoji="0" lang="en-MY" altLang="nl-NL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 II CHE ALHAFIZOL BIN CHE ISMAIL </a:t>
                      </a: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 Unicode MS" pitchFamily="34" charset="-128"/>
                        <a:cs typeface="Arial Unicode MS" pitchFamily="34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2. TPgB II THOYYIBAH BINTI TAIB</a:t>
                      </a: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 Unicode MS" pitchFamily="34" charset="-128"/>
                        <a:cs typeface="Arial Unicode MS" pitchFamily="34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3. PKPgB </a:t>
                      </a:r>
                      <a:r>
                        <a:rPr kumimoji="0" lang="en-MY" altLang="nl-NL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NORAZLIZA BINTI NORDIN</a:t>
                      </a:r>
                      <a:endParaRPr kumimoji="0" lang="nl-NL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 Unicode MS" pitchFamily="34" charset="-128"/>
                        <a:cs typeface="Arial Unicode MS" pitchFamily="34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4. </a:t>
                      </a:r>
                      <a:r>
                        <a:rPr kumimoji="0" lang="en-MY" altLang="nl-NL" sz="1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PPgB</a:t>
                      </a:r>
                      <a:r>
                        <a:rPr kumimoji="0" lang="en-MY" altLang="nl-NL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 MOHD RIZAN BIN EDRUSI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MY" altLang="nl-NL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5. PB EDWARD ANAK RAJANG</a:t>
                      </a:r>
                    </a:p>
                  </a:txBody>
                  <a:tcPr marL="91443" marR="91443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F5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445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3.</a:t>
                      </a:r>
                    </a:p>
                  </a:txBody>
                  <a:tcPr marL="91443" marR="91443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B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PEMBACA IKRAR</a:t>
                      </a:r>
                    </a:p>
                  </a:txBody>
                  <a:tcPr marL="91443" marR="91443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BEF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1. YS PPjB ABDUL KHAIR BIN OSMAN 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2. YS PPjB HJ. HASSAN A’S’ARI BIN OMAR</a:t>
                      </a:r>
                      <a:endParaRPr kumimoji="0" lang="en-MY" altLang="nl-NL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1443" marR="91443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B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1050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4.</a:t>
                      </a:r>
                    </a:p>
                  </a:txBody>
                  <a:tcPr marL="91443" marR="91443" marT="45722" marB="4572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F5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PEMBACA DOA</a:t>
                      </a:r>
                    </a:p>
                  </a:txBody>
                  <a:tcPr marL="91443" marR="91443" marT="45722" marB="4572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F5F7"/>
                    </a:solidFill>
                  </a:tcPr>
                </a:tc>
                <a:tc>
                  <a:txBody>
                    <a:bodyPr/>
                    <a:lstStyle/>
                    <a:p>
                      <a:pPr marL="457200" marR="0" lvl="0" indent="-4572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1. </a:t>
                      </a:r>
                      <a:r>
                        <a:rPr kumimoji="0" lang="en-US" sz="1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PgB</a:t>
                      </a: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 LUQMAN BIN RAMLI</a:t>
                      </a:r>
                    </a:p>
                    <a:p>
                      <a:pPr marL="457200" marR="0" lvl="0" indent="-4572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2. </a:t>
                      </a:r>
                      <a:r>
                        <a:rPr kumimoji="0" lang="en-US" sz="1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PgB</a:t>
                      </a: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 MOHD NABIL BIN ARIFFAIN</a:t>
                      </a:r>
                    </a:p>
                  </a:txBody>
                  <a:tcPr marL="91443" marR="91443" marT="45722" marB="4572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F5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0940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5.</a:t>
                      </a:r>
                    </a:p>
                  </a:txBody>
                  <a:tcPr marL="91443" marR="91443" marT="45722" marB="4572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B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JURUCAKAP JBPM</a:t>
                      </a:r>
                    </a:p>
                  </a:txBody>
                  <a:tcPr marL="91443" marR="91443" marT="45722" marB="4572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BEF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1. YS </a:t>
                      </a:r>
                      <a:r>
                        <a:rPr kumimoji="0" lang="en-US" sz="1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TPjB</a:t>
                      </a: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 HJ. NORDIN BIN PAUZI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2. </a:t>
                      </a:r>
                      <a:r>
                        <a:rPr kumimoji="0" lang="en-US" sz="1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PgKB</a:t>
                      </a: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 II SITI FARIZUN BINTI NAIM </a:t>
                      </a:r>
                    </a:p>
                  </a:txBody>
                  <a:tcPr marL="91443" marR="91443" marT="45722" marB="4572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B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0940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6.</a:t>
                      </a:r>
                    </a:p>
                  </a:txBody>
                  <a:tcPr marL="91443" marR="91443" marT="45722" marB="4572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F5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PENDEKLAMASI SAJAK</a:t>
                      </a:r>
                    </a:p>
                  </a:txBody>
                  <a:tcPr marL="91443" marR="91443" marT="45722" marB="4572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F5F7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1. PB FAUZI BIN JAMIKAH</a:t>
                      </a:r>
                    </a:p>
                  </a:txBody>
                  <a:tcPr marL="91443" marR="91443" marT="45722" marB="4572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F5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1357354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510D00-0112-F4BD-41D5-0767B0953D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420;p45">
            <a:extLst>
              <a:ext uri="{FF2B5EF4-FFF2-40B4-BE49-F238E27FC236}">
                <a16:creationId xmlns:a16="http://schemas.microsoft.com/office/drawing/2014/main" id="{745EAA70-3DAB-9B43-965C-4866E54E3DA1}"/>
              </a:ext>
            </a:extLst>
          </p:cNvPr>
          <p:cNvSpPr txBox="1">
            <a:spLocks/>
          </p:cNvSpPr>
          <p:nvPr/>
        </p:nvSpPr>
        <p:spPr>
          <a:xfrm>
            <a:off x="728020" y="-222459"/>
            <a:ext cx="7704000" cy="1315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Montserrat ExtraBold"/>
              <a:buNone/>
              <a:defRPr sz="4500" b="1" i="0" u="none" strike="noStrike" cap="none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ontserrat"/>
              <a:buNone/>
              <a:defRPr sz="3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ontserrat"/>
              <a:buNone/>
              <a:defRPr sz="3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ontserrat"/>
              <a:buNone/>
              <a:defRPr sz="3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ontserrat"/>
              <a:buNone/>
              <a:defRPr sz="3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ontserrat"/>
              <a:buNone/>
              <a:defRPr sz="3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ontserrat"/>
              <a:buNone/>
              <a:defRPr sz="3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ontserrat"/>
              <a:buNone/>
              <a:defRPr sz="3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ontserrat"/>
              <a:buNone/>
              <a:defRPr sz="3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en-US" sz="2000" dirty="0">
                <a:solidFill>
                  <a:schemeClr val="bg1"/>
                </a:solidFill>
              </a:rPr>
              <a:t>RAPTAI </a:t>
            </a:r>
          </a:p>
          <a:p>
            <a:r>
              <a:rPr lang="en-US" sz="1400" dirty="0">
                <a:solidFill>
                  <a:srgbClr val="FDB05F"/>
                </a:solidFill>
              </a:rPr>
              <a:t>SAMBUTAN HARI ANGGOTA BOMBA SEDUNIA 2024</a:t>
            </a:r>
            <a:endParaRPr lang="en-US" sz="1400" b="0" dirty="0">
              <a:solidFill>
                <a:srgbClr val="FDB05F"/>
              </a:solidFill>
            </a:endParaRPr>
          </a:p>
        </p:txBody>
      </p:sp>
      <p:pic>
        <p:nvPicPr>
          <p:cNvPr id="4" name="Picture 3" descr="A picture containing text, cup, lamp&#10;&#10;Description automatically generated">
            <a:extLst>
              <a:ext uri="{FF2B5EF4-FFF2-40B4-BE49-F238E27FC236}">
                <a16:creationId xmlns:a16="http://schemas.microsoft.com/office/drawing/2014/main" id="{1616DED9-0270-98A1-DF2B-4AC282E047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53" y="0"/>
            <a:ext cx="516160" cy="692958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6991365"/>
              </p:ext>
            </p:extLst>
          </p:nvPr>
        </p:nvGraphicFramePr>
        <p:xfrm>
          <a:off x="354333" y="1104873"/>
          <a:ext cx="8502651" cy="3147689"/>
        </p:xfrm>
        <a:graphic>
          <a:graphicData uri="http://schemas.openxmlformats.org/drawingml/2006/table">
            <a:tbl>
              <a:tblPr/>
              <a:tblGrid>
                <a:gridCol w="6355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618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90524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0251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BIL.</a:t>
                      </a:r>
                    </a:p>
                  </a:txBody>
                  <a:tcPr marL="91443" marR="91443" marT="45722" marB="4572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TARIKH</a:t>
                      </a:r>
                    </a:p>
                  </a:txBody>
                  <a:tcPr marL="91443" marR="91443" marT="45722" marB="4572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TEMPAT</a:t>
                      </a:r>
                    </a:p>
                  </a:txBody>
                  <a:tcPr marL="91443" marR="91443" marT="45722" marB="4572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445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MY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1.</a:t>
                      </a:r>
                    </a:p>
                  </a:txBody>
                  <a:tcPr marL="91443" marR="91443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B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1 MEI 2024 (RABU)</a:t>
                      </a:r>
                      <a:endParaRPr kumimoji="0" lang="en-MY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1443" marR="91443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BEF"/>
                    </a:solidFill>
                  </a:tcPr>
                </a:tc>
                <a:tc>
                  <a:txBody>
                    <a:bodyPr/>
                    <a:lstStyle/>
                    <a:p>
                      <a:pPr marL="457200" marR="0" lvl="0" indent="-4572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2.00 PETANG – PADANG KAWAD PGA</a:t>
                      </a:r>
                      <a:endParaRPr kumimoji="0" lang="en-MY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1443" marR="91443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B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2725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2.</a:t>
                      </a:r>
                    </a:p>
                  </a:txBody>
                  <a:tcPr marL="91443" marR="91443" marT="45722" marB="4572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F5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2 MEI 2024 (KHAMIS)</a:t>
                      </a:r>
                    </a:p>
                  </a:txBody>
                  <a:tcPr marL="91443" marR="91443" marT="45722" marB="4572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F5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nl-NL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6.30 PAGI – 12.00 TENGAH HARI – JALAN UTAMA TAMBUN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nl-NL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 Unicode MS" pitchFamily="34" charset="-128"/>
                        <a:cs typeface="Arial Unicode MS" pitchFamily="34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nl-NL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2.00 PETANG – PADANG KAWAD PGA</a:t>
                      </a:r>
                      <a:endParaRPr kumimoji="0" lang="en-MY" altLang="nl-NL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1443" marR="91443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F5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445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3.</a:t>
                      </a:r>
                    </a:p>
                  </a:txBody>
                  <a:tcPr marL="91443" marR="91443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B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3 MEI 2024 (JUMAAT)</a:t>
                      </a:r>
                    </a:p>
                  </a:txBody>
                  <a:tcPr marL="91443" marR="91443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B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nl-NL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6.30 PAGI – 12.00 TENGAH HARI – JALAN UTAMA TAMBUN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nl-NL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 Unicode MS" pitchFamily="34" charset="-128"/>
                        <a:cs typeface="Arial Unicode MS" pitchFamily="34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nl-NL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3.00 PETANG – PADANG KAWAD PGA</a:t>
                      </a:r>
                      <a:endParaRPr kumimoji="0" lang="en-MY" altLang="nl-NL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 Unicode MS" pitchFamily="34" charset="-128"/>
                        <a:cs typeface="Arial Unicode MS" pitchFamily="34" charset="-128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MY" altLang="nl-NL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1443" marR="91443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B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1050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4.</a:t>
                      </a:r>
                    </a:p>
                  </a:txBody>
                  <a:tcPr marL="91443" marR="91443" marT="45722" marB="4572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F5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4 MEI 2024 (SABTU)</a:t>
                      </a:r>
                    </a:p>
                  </a:txBody>
                  <a:tcPr marL="91443" marR="91443" marT="45722" marB="4572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F5F7"/>
                    </a:solidFill>
                  </a:tcPr>
                </a:tc>
                <a:tc>
                  <a:txBody>
                    <a:bodyPr/>
                    <a:lstStyle/>
                    <a:p>
                      <a:pPr marL="457200" marR="0" lvl="0" indent="-4572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HARI SEBENAR</a:t>
                      </a:r>
                    </a:p>
                  </a:txBody>
                  <a:tcPr marL="91443" marR="91443" marT="45722" marB="4572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F5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3581292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510D00-0112-F4BD-41D5-0767B0953D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420;p45">
            <a:extLst>
              <a:ext uri="{FF2B5EF4-FFF2-40B4-BE49-F238E27FC236}">
                <a16:creationId xmlns:a16="http://schemas.microsoft.com/office/drawing/2014/main" id="{745EAA70-3DAB-9B43-965C-4866E54E3DA1}"/>
              </a:ext>
            </a:extLst>
          </p:cNvPr>
          <p:cNvSpPr txBox="1">
            <a:spLocks/>
          </p:cNvSpPr>
          <p:nvPr/>
        </p:nvSpPr>
        <p:spPr>
          <a:xfrm>
            <a:off x="728020" y="-150267"/>
            <a:ext cx="7704000" cy="1315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Montserrat ExtraBold"/>
              <a:buNone/>
              <a:defRPr sz="4500" b="1" i="0" u="none" strike="noStrike" cap="none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ontserrat"/>
              <a:buNone/>
              <a:defRPr sz="3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ontserrat"/>
              <a:buNone/>
              <a:defRPr sz="3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ontserrat"/>
              <a:buNone/>
              <a:defRPr sz="3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ontserrat"/>
              <a:buNone/>
              <a:defRPr sz="3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ontserrat"/>
              <a:buNone/>
              <a:defRPr sz="3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ontserrat"/>
              <a:buNone/>
              <a:defRPr sz="3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ontserrat"/>
              <a:buNone/>
              <a:defRPr sz="3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ontserrat"/>
              <a:buNone/>
              <a:defRPr sz="3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en-US" sz="2000" dirty="0">
                <a:solidFill>
                  <a:schemeClr val="bg1"/>
                </a:solidFill>
              </a:rPr>
              <a:t>PENYEDIAAN TEKS UCAPAN </a:t>
            </a:r>
          </a:p>
          <a:p>
            <a:r>
              <a:rPr lang="en-US" sz="1400" dirty="0">
                <a:solidFill>
                  <a:srgbClr val="FDB05F"/>
                </a:solidFill>
              </a:rPr>
              <a:t>SAMBUTAN HARI ANGGOTA BOMBA SEDUNIA 2024</a:t>
            </a:r>
          </a:p>
          <a:p>
            <a:r>
              <a:rPr lang="en-US" sz="1400" b="0" dirty="0">
                <a:solidFill>
                  <a:srgbClr val="FDB05F"/>
                </a:solidFill>
              </a:rPr>
              <a:t>&amp; MESS NITE 2024</a:t>
            </a:r>
          </a:p>
        </p:txBody>
      </p:sp>
      <p:pic>
        <p:nvPicPr>
          <p:cNvPr id="4" name="Picture 3" descr="A picture containing text, cup, lamp&#10;&#10;Description automatically generated">
            <a:extLst>
              <a:ext uri="{FF2B5EF4-FFF2-40B4-BE49-F238E27FC236}">
                <a16:creationId xmlns:a16="http://schemas.microsoft.com/office/drawing/2014/main" id="{1616DED9-0270-98A1-DF2B-4AC282E047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53" y="0"/>
            <a:ext cx="516160" cy="692958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3689399"/>
              </p:ext>
            </p:extLst>
          </p:nvPr>
        </p:nvGraphicFramePr>
        <p:xfrm>
          <a:off x="409074" y="1092579"/>
          <a:ext cx="8398042" cy="3168238"/>
        </p:xfrm>
        <a:graphic>
          <a:graphicData uri="http://schemas.openxmlformats.org/drawingml/2006/table">
            <a:tbl>
              <a:tblPr/>
              <a:tblGrid>
                <a:gridCol w="44090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890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4749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PROGRAM</a:t>
                      </a:r>
                    </a:p>
                  </a:txBody>
                  <a:tcPr marL="91448" marR="91448" marT="45716" marB="4571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CATATAN</a:t>
                      </a:r>
                    </a:p>
                  </a:txBody>
                  <a:tcPr marL="91448" marR="91448" marT="45716" marB="4571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6029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SAMBUTAN HARI ANGGOTA BOMBA SEDUNIA  2024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 Unicode MS" pitchFamily="34" charset="-128"/>
                        <a:cs typeface="Arial Unicode MS" pitchFamily="34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AutoNum type="arabicPeriod"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YB MENTERI KPKT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AutoNum type="arabicPeriod"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YAB PERDANA MENTERI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1448" marR="91448" marT="45716" marB="4571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B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Tindakan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Pengarah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Bahagian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Pengurusan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Korporat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1448" marR="91448" marT="45716" marB="4571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B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6513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MESS NITE 2024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1. YAS KP JBPM</a:t>
                      </a:r>
                    </a:p>
                  </a:txBody>
                  <a:tcPr marL="91448" marR="91448" marT="45716" marB="4571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F5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Tindakan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Pengarah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Bahagian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Pengurusan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Korporat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1448" marR="91448" marT="45716" marB="4571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F5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9975700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49"/>
          <p:cNvSpPr txBox="1">
            <a:spLocks noGrp="1"/>
          </p:cNvSpPr>
          <p:nvPr>
            <p:ph type="ctrTitle"/>
          </p:nvPr>
        </p:nvSpPr>
        <p:spPr>
          <a:xfrm>
            <a:off x="1273500" y="2014038"/>
            <a:ext cx="6597000" cy="9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MY" dirty="0"/>
              <a:t>T</a:t>
            </a:r>
            <a:r>
              <a:rPr lang="en" dirty="0"/>
              <a:t>ERIMA KASIH</a:t>
            </a:r>
            <a:endParaRPr dirty="0"/>
          </a:p>
        </p:txBody>
      </p:sp>
      <p:sp>
        <p:nvSpPr>
          <p:cNvPr id="274" name="Google Shape;274;p49"/>
          <p:cNvSpPr txBox="1">
            <a:spLocks noGrp="1"/>
          </p:cNvSpPr>
          <p:nvPr>
            <p:ph type="subTitle" idx="1"/>
          </p:nvPr>
        </p:nvSpPr>
        <p:spPr>
          <a:xfrm>
            <a:off x="2481900" y="3164563"/>
            <a:ext cx="4180200" cy="46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DISEDIAKAN OLEH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BAHAGIAN PENGURUSAN KORPORAT </a:t>
            </a:r>
            <a:endParaRPr dirty="0"/>
          </a:p>
        </p:txBody>
      </p:sp>
      <p:cxnSp>
        <p:nvCxnSpPr>
          <p:cNvPr id="275" name="Google Shape;275;p49"/>
          <p:cNvCxnSpPr/>
          <p:nvPr/>
        </p:nvCxnSpPr>
        <p:spPr>
          <a:xfrm>
            <a:off x="3190500" y="2999310"/>
            <a:ext cx="276300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5400000" algn="bl" rotWithShape="0">
              <a:srgbClr val="FFFFFF">
                <a:alpha val="50000"/>
              </a:srgbClr>
            </a:outerShdw>
          </a:effectLst>
        </p:spPr>
      </p:cxnSp>
      <p:pic>
        <p:nvPicPr>
          <p:cNvPr id="2" name="Picture 1" descr="A picture containing text, cup, lamp&#10;&#10;Description automatically generated">
            <a:extLst>
              <a:ext uri="{FF2B5EF4-FFF2-40B4-BE49-F238E27FC236}">
                <a16:creationId xmlns:a16="http://schemas.microsoft.com/office/drawing/2014/main" id="{0DF91265-5CDF-B4CC-9B55-AB312BC503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2581" y="373761"/>
            <a:ext cx="1298838" cy="1743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4013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72">
          <a:extLst>
            <a:ext uri="{FF2B5EF4-FFF2-40B4-BE49-F238E27FC236}">
              <a16:creationId xmlns:a16="http://schemas.microsoft.com/office/drawing/2014/main" id="{5E19C218-C7C1-02CC-3626-F4E791CF53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49">
            <a:extLst>
              <a:ext uri="{FF2B5EF4-FFF2-40B4-BE49-F238E27FC236}">
                <a16:creationId xmlns:a16="http://schemas.microsoft.com/office/drawing/2014/main" id="{616262C2-1788-1FE5-A1B0-CD2D5E256A13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08288" y="-17478"/>
            <a:ext cx="8910084" cy="9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solidFill>
                  <a:srgbClr val="FFAB40"/>
                </a:solidFill>
              </a:rPr>
              <a:t>PAKAIAN </a:t>
            </a:r>
            <a:endParaRPr sz="3200" dirty="0">
              <a:solidFill>
                <a:srgbClr val="FFAB40"/>
              </a:solidFill>
            </a:endParaRPr>
          </a:p>
        </p:txBody>
      </p:sp>
      <p:cxnSp>
        <p:nvCxnSpPr>
          <p:cNvPr id="275" name="Google Shape;275;p49">
            <a:extLst>
              <a:ext uri="{FF2B5EF4-FFF2-40B4-BE49-F238E27FC236}">
                <a16:creationId xmlns:a16="http://schemas.microsoft.com/office/drawing/2014/main" id="{02A8F319-D8C8-71A7-608D-6192C94DB541}"/>
              </a:ext>
            </a:extLst>
          </p:cNvPr>
          <p:cNvCxnSpPr/>
          <p:nvPr/>
        </p:nvCxnSpPr>
        <p:spPr>
          <a:xfrm>
            <a:off x="3181830" y="583410"/>
            <a:ext cx="2763000" cy="0"/>
          </a:xfrm>
          <a:prstGeom prst="straightConnector1">
            <a:avLst/>
          </a:prstGeom>
          <a:noFill/>
          <a:ln w="952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5400000" algn="bl" rotWithShape="0">
              <a:srgbClr val="FFFFFF">
                <a:alpha val="50000"/>
              </a:srgbClr>
            </a:outerShdw>
          </a:effectLst>
        </p:spPr>
      </p:cxnSp>
      <p:pic>
        <p:nvPicPr>
          <p:cNvPr id="6" name="Picture 5" descr="A picture containing text, cup, lamp&#10;&#10;Description automatically generated">
            <a:extLst>
              <a:ext uri="{FF2B5EF4-FFF2-40B4-BE49-F238E27FC236}">
                <a16:creationId xmlns:a16="http://schemas.microsoft.com/office/drawing/2014/main" id="{1616DED9-0270-98A1-DF2B-4AC282E047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5166" y="39947"/>
            <a:ext cx="516160" cy="692958"/>
          </a:xfrm>
          <a:prstGeom prst="rect">
            <a:avLst/>
          </a:prstGeom>
        </p:spPr>
      </p:pic>
      <p:pic>
        <p:nvPicPr>
          <p:cNvPr id="10" name="Picture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7000"/>
                    </a14:imgEffect>
                    <a14:imgEffect>
                      <a14:brightnessContrast brigh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148" t="16547" r="29095"/>
          <a:stretch>
            <a:fillRect/>
          </a:stretch>
        </p:blipFill>
        <p:spPr bwMode="auto">
          <a:xfrm>
            <a:off x="6686562" y="249953"/>
            <a:ext cx="2318953" cy="4925745"/>
          </a:xfrm>
          <a:prstGeom prst="rect">
            <a:avLst/>
          </a:prstGeom>
          <a:noFill/>
          <a:ln>
            <a:noFill/>
          </a:ln>
          <a:effectLst>
            <a:outerShdw blurRad="50800" dist="38100" dir="10800000" sx="98000" sy="98000" algn="r" rotWithShape="0">
              <a:schemeClr val="bg1">
                <a:alpha val="32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6000"/>
                    </a14:imgEffect>
                    <a14:imgEffect>
                      <a14:brightnessContrast brigh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795" t="15977" r="24817"/>
          <a:stretch>
            <a:fillRect/>
          </a:stretch>
        </p:blipFill>
        <p:spPr bwMode="auto">
          <a:xfrm>
            <a:off x="14346" y="141665"/>
            <a:ext cx="2842358" cy="5020002"/>
          </a:xfrm>
          <a:prstGeom prst="rect">
            <a:avLst/>
          </a:prstGeom>
          <a:noFill/>
          <a:ln>
            <a:noFill/>
          </a:ln>
          <a:effectLst>
            <a:outerShdw blurRad="50800" dist="38100" dir="10800000" sx="99000" sy="99000" algn="r" rotWithShape="0">
              <a:schemeClr val="bg1">
                <a:alpha val="37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2200257" y="968445"/>
            <a:ext cx="514275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2400" b="1" dirty="0">
                <a:solidFill>
                  <a:schemeClr val="bg1"/>
                </a:solidFill>
              </a:rPr>
              <a:t>NO. 2 LENGKAP &amp; SAM BROWNE</a:t>
            </a:r>
          </a:p>
          <a:p>
            <a:pPr lvl="0" algn="ctr"/>
            <a:r>
              <a:rPr lang="en-US" sz="2400" b="1" dirty="0">
                <a:solidFill>
                  <a:schemeClr val="bg1"/>
                </a:solidFill>
              </a:rPr>
              <a:t>PEAK CAP </a:t>
            </a:r>
          </a:p>
          <a:p>
            <a:pPr lvl="0" algn="ctr"/>
            <a:r>
              <a:rPr lang="en-US" sz="2400" b="1" dirty="0">
                <a:solidFill>
                  <a:schemeClr val="bg1"/>
                </a:solidFill>
              </a:rPr>
              <a:t>TONGKAT </a:t>
            </a:r>
          </a:p>
        </p:txBody>
      </p:sp>
    </p:spTree>
    <p:extLst>
      <p:ext uri="{BB962C8B-B14F-4D97-AF65-F5344CB8AC3E}">
        <p14:creationId xmlns:p14="http://schemas.microsoft.com/office/powerpoint/2010/main" val="1966743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Picture 6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9144000" cy="5184036"/>
          </a:xfrm>
          <a:prstGeom prst="rect">
            <a:avLst/>
          </a:prstGeom>
        </p:spPr>
      </p:pic>
      <p:pic>
        <p:nvPicPr>
          <p:cNvPr id="71" name="Picture 70" descr="A picture containing text, cup, lamp&#10;&#10;Description automatically generated">
            <a:extLst>
              <a:ext uri="{FF2B5EF4-FFF2-40B4-BE49-F238E27FC236}">
                <a16:creationId xmlns:a16="http://schemas.microsoft.com/office/drawing/2014/main" id="{1616DED9-0270-98A1-DF2B-4AC282E047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67518" y="39947"/>
            <a:ext cx="516160" cy="692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797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9123"/>
          <a:stretch/>
        </p:blipFill>
        <p:spPr>
          <a:xfrm>
            <a:off x="219076" y="199694"/>
            <a:ext cx="5813132" cy="4744112"/>
          </a:xfrm>
          <a:prstGeom prst="rect">
            <a:avLst/>
          </a:prstGeom>
        </p:spPr>
      </p:pic>
      <p:sp>
        <p:nvSpPr>
          <p:cNvPr id="4" name="Oval Callout 3"/>
          <p:cNvSpPr/>
          <p:nvPr/>
        </p:nvSpPr>
        <p:spPr>
          <a:xfrm>
            <a:off x="3400425" y="1962150"/>
            <a:ext cx="2266950" cy="1095375"/>
          </a:xfrm>
          <a:prstGeom prst="wedgeEllipseCallout">
            <a:avLst>
              <a:gd name="adj1" fmla="val -10015"/>
              <a:gd name="adj2" fmla="val 113068"/>
            </a:avLst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sz="1050" b="1" i="1" dirty="0">
                <a:solidFill>
                  <a:srgbClr val="FF0000"/>
                </a:solidFill>
              </a:rPr>
              <a:t>SAMBUTAN HARI ANGGOTA BOMBA SEDUNIA 2024 @</a:t>
            </a:r>
            <a:r>
              <a:rPr lang="en-MY" sz="1200" b="1" i="1" dirty="0">
                <a:solidFill>
                  <a:srgbClr val="FF0000"/>
                </a:solidFill>
              </a:rPr>
              <a:t>TAMBUN PERAK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1962150" y="647700"/>
            <a:ext cx="2228850" cy="3067050"/>
          </a:xfrm>
          <a:prstGeom prst="straightConnector1">
            <a:avLst/>
          </a:prstGeom>
          <a:ln w="3810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Callout 6"/>
          <p:cNvSpPr/>
          <p:nvPr/>
        </p:nvSpPr>
        <p:spPr>
          <a:xfrm>
            <a:off x="120944" y="238125"/>
            <a:ext cx="1306927" cy="819150"/>
          </a:xfrm>
          <a:prstGeom prst="wedgeEllipseCallout">
            <a:avLst>
              <a:gd name="adj1" fmla="val 100850"/>
              <a:gd name="adj2" fmla="val -8481"/>
            </a:avLst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sz="1200" b="1" dirty="0"/>
              <a:t>IBU PEJABAT JBPM PERAK</a:t>
            </a:r>
          </a:p>
        </p:txBody>
      </p:sp>
      <p:sp>
        <p:nvSpPr>
          <p:cNvPr id="8" name="Rectangle 7"/>
          <p:cNvSpPr/>
          <p:nvPr/>
        </p:nvSpPr>
        <p:spPr>
          <a:xfrm>
            <a:off x="6347733" y="1079892"/>
            <a:ext cx="2666999" cy="3377808"/>
          </a:xfrm>
          <a:prstGeom prst="rect">
            <a:avLst/>
          </a:prstGeom>
          <a:solidFill>
            <a:schemeClr val="accent2">
              <a:lumMod val="75000"/>
            </a:schemeClr>
          </a:solidFill>
          <a:effectLst>
            <a:outerShdw blurRad="50800" dist="50800" dir="5400000" algn="ctr" rotWithShape="0">
              <a:schemeClr val="tx1"/>
            </a:outerShdw>
          </a:effectLst>
        </p:spPr>
        <p:txBody>
          <a:bodyPr wrap="square" bIns="0">
            <a:noAutofit/>
          </a:bodyPr>
          <a:lstStyle/>
          <a:p>
            <a:pPr algn="ctr"/>
            <a:r>
              <a:rPr lang="en-MY" sz="3300" b="1" dirty="0">
                <a:solidFill>
                  <a:schemeClr val="bg1"/>
                </a:solidFill>
              </a:rPr>
              <a:t>SHAB 2024</a:t>
            </a:r>
          </a:p>
          <a:p>
            <a:pPr lvl="0"/>
            <a:r>
              <a:rPr lang="en-US" sz="900" b="1" cap="all" dirty="0">
                <a:solidFill>
                  <a:schemeClr val="bg1"/>
                </a:solidFill>
                <a:latin typeface="Arial Black" panose="020B0A04020102020204" pitchFamily="34" charset="0"/>
                <a:ea typeface="+mj-ea"/>
                <a:cs typeface="Arial" panose="020B0604020202020204" pitchFamily="34" charset="0"/>
              </a:rPr>
              <a:t>LOKASI : </a:t>
            </a:r>
            <a:r>
              <a:rPr lang="en-US" sz="1200" b="1" cap="all" dirty="0">
                <a:solidFill>
                  <a:schemeClr val="bg1"/>
                </a:solidFill>
                <a:latin typeface="Arial Black" panose="020B0A04020102020204" pitchFamily="34" charset="0"/>
                <a:ea typeface="+mj-ea"/>
                <a:cs typeface="Arial" panose="020B0604020202020204" pitchFamily="34" charset="0"/>
              </a:rPr>
              <a:t>TAMBUN, PERAK</a:t>
            </a:r>
          </a:p>
          <a:p>
            <a:r>
              <a:rPr lang="en-US" sz="900" b="1" cap="all" dirty="0">
                <a:solidFill>
                  <a:schemeClr val="bg1"/>
                </a:solidFill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TARIKH : 4 </a:t>
            </a:r>
            <a:r>
              <a:rPr lang="en-US" sz="1200" b="1" cap="all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MEI 2024</a:t>
            </a:r>
          </a:p>
          <a:p>
            <a:pPr lvl="0"/>
            <a:endParaRPr lang="en-US" sz="1050" b="1" cap="all" dirty="0">
              <a:solidFill>
                <a:schemeClr val="bg1"/>
              </a:solidFill>
              <a:latin typeface="Arial Black" panose="020B0A04020102020204" pitchFamily="34" charset="0"/>
              <a:ea typeface="+mj-ea"/>
              <a:cs typeface="Arial" panose="020B0604020202020204" pitchFamily="34" charset="0"/>
            </a:endParaRPr>
          </a:p>
          <a:p>
            <a:pPr lvl="0"/>
            <a:r>
              <a:rPr lang="en-US" sz="1050" b="1" cap="all" dirty="0">
                <a:solidFill>
                  <a:schemeClr val="bg1"/>
                </a:solidFill>
                <a:latin typeface="Arial Black" panose="020B0A04020102020204" pitchFamily="34" charset="0"/>
                <a:ea typeface="+mj-ea"/>
                <a:cs typeface="Arial" panose="020B0604020202020204" pitchFamily="34" charset="0"/>
              </a:rPr>
              <a:t>JARAK:-</a:t>
            </a:r>
          </a:p>
          <a:p>
            <a:pPr lvl="0"/>
            <a:endParaRPr lang="en-US" sz="1050" b="1" cap="all" dirty="0">
              <a:solidFill>
                <a:schemeClr val="bg1"/>
              </a:solidFill>
              <a:latin typeface="Arial Black" panose="020B0A04020102020204" pitchFamily="34" charset="0"/>
              <a:ea typeface="+mj-ea"/>
              <a:cs typeface="Arial" panose="020B0604020202020204" pitchFamily="34" charset="0"/>
            </a:endParaRPr>
          </a:p>
          <a:p>
            <a:pPr lvl="0"/>
            <a:r>
              <a:rPr lang="en-US" sz="1050" b="1" cap="all" dirty="0">
                <a:solidFill>
                  <a:schemeClr val="bg1"/>
                </a:solidFill>
                <a:latin typeface="Arial Black" panose="020B0A04020102020204" pitchFamily="34" charset="0"/>
                <a:ea typeface="+mj-ea"/>
                <a:cs typeface="Arial" panose="020B0604020202020204" pitchFamily="34" charset="0"/>
              </a:rPr>
              <a:t>4.1 KM DARI LEBUHRAYA PLUS</a:t>
            </a:r>
          </a:p>
          <a:p>
            <a:pPr lvl="0"/>
            <a:endParaRPr lang="en-US" sz="1050" b="1" cap="all" dirty="0">
              <a:solidFill>
                <a:schemeClr val="bg1"/>
              </a:solidFill>
              <a:latin typeface="Arial Black" panose="020B0A04020102020204" pitchFamily="34" charset="0"/>
              <a:ea typeface="+mj-ea"/>
              <a:cs typeface="Arial" panose="020B0604020202020204" pitchFamily="34" charset="0"/>
            </a:endParaRPr>
          </a:p>
          <a:p>
            <a:pPr lvl="0"/>
            <a:r>
              <a:rPr lang="en-US" sz="1050" b="1" cap="all" dirty="0">
                <a:solidFill>
                  <a:schemeClr val="bg1"/>
                </a:solidFill>
                <a:latin typeface="Arial Black" panose="020B0A04020102020204" pitchFamily="34" charset="0"/>
                <a:ea typeface="+mj-ea"/>
                <a:cs typeface="Arial" panose="020B0604020202020204" pitchFamily="34" charset="0"/>
              </a:rPr>
              <a:t>15.7 KM DARI IBU PEJABAT JBPM PERAK</a:t>
            </a:r>
          </a:p>
          <a:p>
            <a:pPr lvl="0"/>
            <a:endParaRPr lang="en-US" sz="1050" b="1" cap="all" dirty="0">
              <a:solidFill>
                <a:schemeClr val="bg1"/>
              </a:solidFill>
              <a:latin typeface="Arial Black" panose="020B0A04020102020204" pitchFamily="34" charset="0"/>
              <a:ea typeface="+mj-ea"/>
              <a:cs typeface="Arial" panose="020B0604020202020204" pitchFamily="34" charset="0"/>
            </a:endParaRPr>
          </a:p>
          <a:p>
            <a:pPr lvl="0"/>
            <a:r>
              <a:rPr lang="en-US" sz="1050" b="1" cap="all" dirty="0">
                <a:solidFill>
                  <a:schemeClr val="bg1"/>
                </a:solidFill>
                <a:latin typeface="Arial Black" panose="020B0A04020102020204" pitchFamily="34" charset="0"/>
                <a:ea typeface="+mj-ea"/>
                <a:cs typeface="Arial" panose="020B0604020202020204" pitchFamily="34" charset="0"/>
              </a:rPr>
              <a:t>1.3 KM DARI BBP TAMBUN, PERAK</a:t>
            </a:r>
          </a:p>
          <a:p>
            <a:pPr lvl="0"/>
            <a:endParaRPr lang="en-US" sz="1050" b="1" cap="all" dirty="0">
              <a:solidFill>
                <a:schemeClr val="bg1"/>
              </a:solidFill>
              <a:latin typeface="Arial Black" panose="020B0A04020102020204" pitchFamily="34" charset="0"/>
              <a:ea typeface="+mj-ea"/>
              <a:cs typeface="Arial" panose="020B0604020202020204" pitchFamily="34" charset="0"/>
            </a:endParaRPr>
          </a:p>
          <a:p>
            <a:pPr lvl="0"/>
            <a:r>
              <a:rPr lang="en-US" sz="1050" b="1" cap="all" dirty="0">
                <a:solidFill>
                  <a:schemeClr val="bg1"/>
                </a:solidFill>
                <a:latin typeface="Arial Black" panose="020B0A04020102020204" pitchFamily="34" charset="0"/>
                <a:ea typeface="+mj-ea"/>
                <a:cs typeface="Arial" panose="020B0604020202020204" pitchFamily="34" charset="0"/>
              </a:rPr>
              <a:t>8.2 KM DARI BBP IPOH</a:t>
            </a:r>
          </a:p>
          <a:p>
            <a:pPr lvl="0"/>
            <a:endParaRPr lang="en-US" sz="1050" b="1" cap="all" dirty="0">
              <a:solidFill>
                <a:schemeClr val="bg1"/>
              </a:solidFill>
              <a:latin typeface="Arial Black" panose="020B0A04020102020204" pitchFamily="34" charset="0"/>
              <a:ea typeface="+mj-ea"/>
              <a:cs typeface="Arial" panose="020B0604020202020204" pitchFamily="34" charset="0"/>
            </a:endParaRPr>
          </a:p>
          <a:p>
            <a:pPr lvl="0"/>
            <a:r>
              <a:rPr lang="en-US" sz="1050" b="1" cap="all" dirty="0">
                <a:solidFill>
                  <a:schemeClr val="bg1"/>
                </a:solidFill>
                <a:latin typeface="Arial Black" panose="020B0A04020102020204" pitchFamily="34" charset="0"/>
                <a:ea typeface="+mj-ea"/>
                <a:cs typeface="Arial" panose="020B0604020202020204" pitchFamily="34" charset="0"/>
              </a:rPr>
              <a:t>600 meter </a:t>
            </a:r>
            <a:r>
              <a:rPr lang="en-US" sz="1050" b="1" cap="all" dirty="0" err="1">
                <a:solidFill>
                  <a:schemeClr val="bg1"/>
                </a:solidFill>
                <a:latin typeface="Arial Black" panose="020B0A04020102020204" pitchFamily="34" charset="0"/>
                <a:ea typeface="+mj-ea"/>
                <a:cs typeface="Arial" panose="020B0604020202020204" pitchFamily="34" charset="0"/>
              </a:rPr>
              <a:t>ke</a:t>
            </a:r>
            <a:r>
              <a:rPr lang="en-US" sz="1050" b="1" cap="all" dirty="0">
                <a:solidFill>
                  <a:schemeClr val="bg1"/>
                </a:solidFill>
                <a:latin typeface="Arial Black" panose="020B0A04020102020204" pitchFamily="34" charset="0"/>
                <a:ea typeface="+mj-ea"/>
                <a:cs typeface="Arial" panose="020B0604020202020204" pitchFamily="34" charset="0"/>
              </a:rPr>
              <a:t> SUNWAY lost world of </a:t>
            </a:r>
            <a:r>
              <a:rPr lang="en-US" sz="1050" b="1" cap="all" dirty="0" err="1">
                <a:solidFill>
                  <a:schemeClr val="bg1"/>
                </a:solidFill>
                <a:latin typeface="Arial Black" panose="020B0A04020102020204" pitchFamily="34" charset="0"/>
                <a:ea typeface="+mj-ea"/>
                <a:cs typeface="Arial" panose="020B0604020202020204" pitchFamily="34" charset="0"/>
              </a:rPr>
              <a:t>tambun</a:t>
            </a:r>
            <a:endParaRPr lang="en-US" sz="1050" b="1" cap="all" dirty="0">
              <a:solidFill>
                <a:schemeClr val="bg1"/>
              </a:solidFill>
              <a:latin typeface="Arial Black" panose="020B0A04020102020204" pitchFamily="34" charset="0"/>
              <a:ea typeface="+mj-ea"/>
              <a:cs typeface="Arial" panose="020B0604020202020204" pitchFamily="34" charset="0"/>
            </a:endParaRPr>
          </a:p>
          <a:p>
            <a:pPr lvl="0"/>
            <a:endParaRPr lang="en-US" sz="825" b="1" cap="all" dirty="0">
              <a:solidFill>
                <a:srgbClr val="FFC000"/>
              </a:solidFill>
              <a:latin typeface="Arial Black" panose="020B0A04020102020204" pitchFamily="34" charset="0"/>
              <a:ea typeface="+mj-ea"/>
              <a:cs typeface="Arial" panose="020B0604020202020204" pitchFamily="34" charset="0"/>
            </a:endParaRPr>
          </a:p>
          <a:p>
            <a:pPr lvl="0"/>
            <a:br>
              <a:rPr lang="en-US" sz="2400" b="1" cap="all" spc="-225" dirty="0">
                <a:solidFill>
                  <a:srgbClr val="EFEDE3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endParaRPr lang="en-MY" sz="750" dirty="0">
              <a:solidFill>
                <a:sysClr val="windowText" lastClr="000000"/>
              </a:solidFill>
            </a:endParaRPr>
          </a:p>
        </p:txBody>
      </p:sp>
      <p:sp>
        <p:nvSpPr>
          <p:cNvPr id="9" name="Oval Callout 8"/>
          <p:cNvSpPr/>
          <p:nvPr/>
        </p:nvSpPr>
        <p:spPr>
          <a:xfrm>
            <a:off x="4770583" y="4010025"/>
            <a:ext cx="1212557" cy="819150"/>
          </a:xfrm>
          <a:prstGeom prst="wedgeEllipseCallout">
            <a:avLst>
              <a:gd name="adj1" fmla="val -55470"/>
              <a:gd name="adj2" fmla="val -101504"/>
            </a:avLst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sz="1050" b="1" dirty="0"/>
              <a:t>BBP TAMBUN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976522" y="3157372"/>
            <a:ext cx="3116507" cy="557378"/>
          </a:xfrm>
          <a:prstGeom prst="straightConnector1">
            <a:avLst/>
          </a:prstGeom>
          <a:ln w="3810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Callout 12"/>
          <p:cNvSpPr/>
          <p:nvPr/>
        </p:nvSpPr>
        <p:spPr>
          <a:xfrm>
            <a:off x="103014" y="1904486"/>
            <a:ext cx="1212557" cy="819150"/>
          </a:xfrm>
          <a:prstGeom prst="wedgeEllipseCallout">
            <a:avLst>
              <a:gd name="adj1" fmla="val 13656"/>
              <a:gd name="adj2" fmla="val 100489"/>
            </a:avLst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sz="1050" b="1" dirty="0"/>
              <a:t>BBP IPOH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4279106" y="3795713"/>
            <a:ext cx="13947" cy="276225"/>
          </a:xfrm>
          <a:prstGeom prst="straightConnector1">
            <a:avLst/>
          </a:prstGeom>
          <a:ln w="3810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Callout 15"/>
          <p:cNvSpPr/>
          <p:nvPr/>
        </p:nvSpPr>
        <p:spPr>
          <a:xfrm>
            <a:off x="3178676" y="4248481"/>
            <a:ext cx="1212557" cy="819150"/>
          </a:xfrm>
          <a:prstGeom prst="wedgeEllipseCallout">
            <a:avLst>
              <a:gd name="adj1" fmla="val 37615"/>
              <a:gd name="adj2" fmla="val -70109"/>
            </a:avLst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sz="1050" b="1" dirty="0"/>
              <a:t>Sunway Lost World Of </a:t>
            </a:r>
            <a:r>
              <a:rPr lang="en-MY" sz="1050" b="1" dirty="0" err="1"/>
              <a:t>Tambun</a:t>
            </a:r>
            <a:endParaRPr lang="en-MY" sz="1050" b="1" dirty="0"/>
          </a:p>
        </p:txBody>
      </p:sp>
      <p:pic>
        <p:nvPicPr>
          <p:cNvPr id="3" name="Picture 2" descr="A picture containing text, cup, lamp&#10;&#10;Description automatically generated">
            <a:extLst>
              <a:ext uri="{FF2B5EF4-FFF2-40B4-BE49-F238E27FC236}">
                <a16:creationId xmlns:a16="http://schemas.microsoft.com/office/drawing/2014/main" id="{B43698A2-3E11-DF6D-64F9-8CBCF1CB14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5166" y="39947"/>
            <a:ext cx="516160" cy="692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2198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28999"/>
            <a:ext cx="6477000" cy="555496"/>
          </a:xfrm>
        </p:spPr>
        <p:txBody>
          <a:bodyPr>
            <a:normAutofit fontScale="90000"/>
          </a:bodyPr>
          <a:lstStyle/>
          <a:p>
            <a:pPr algn="ctr"/>
            <a:r>
              <a:rPr lang="en-MY" b="1" u="sng" dirty="0"/>
              <a:t>PANDANGAN KAWASAN SEKITAR HADAPAN PENTAS UTAMA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09" y="1037554"/>
            <a:ext cx="9015382" cy="3926834"/>
          </a:xfrm>
          <a:prstGeom prst="rect">
            <a:avLst/>
          </a:prstGeom>
        </p:spPr>
      </p:pic>
      <p:sp>
        <p:nvSpPr>
          <p:cNvPr id="5" name="Shape 161"/>
          <p:cNvSpPr/>
          <p:nvPr/>
        </p:nvSpPr>
        <p:spPr>
          <a:xfrm>
            <a:off x="3997776" y="1870193"/>
            <a:ext cx="648891" cy="285750"/>
          </a:xfrm>
          <a:prstGeom prst="rect">
            <a:avLst/>
          </a:prstGeom>
          <a:solidFill>
            <a:srgbClr val="003300">
              <a:alpha val="59607"/>
            </a:srgbClr>
          </a:solidFill>
          <a:ln w="38100" cap="flat" cmpd="sng">
            <a:solidFill>
              <a:schemeClr val="bg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68569" tIns="34275" rIns="68569" bIns="34275" anchor="ctr" anchorCtr="0">
            <a:noAutofit/>
          </a:bodyPr>
          <a:lstStyle/>
          <a:p>
            <a:pPr algn="ctr">
              <a:buSzPct val="25000"/>
            </a:pPr>
            <a:r>
              <a:rPr lang="en-MY" sz="900" b="1" dirty="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PENTAS UTAMA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4322222" y="2155943"/>
            <a:ext cx="2126" cy="38151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Summer Hot Sun Royalty Free SVG, Cliparts, Vectors, and Stock Illustration.  Image 14510469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866" y="1098434"/>
            <a:ext cx="541569" cy="541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Straight Arrow Connector 10"/>
          <p:cNvCxnSpPr/>
          <p:nvPr/>
        </p:nvCxnSpPr>
        <p:spPr>
          <a:xfrm>
            <a:off x="628650" y="1680063"/>
            <a:ext cx="0" cy="596757"/>
          </a:xfrm>
          <a:prstGeom prst="straightConnector1">
            <a:avLst/>
          </a:prstGeom>
          <a:ln w="762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hape 161"/>
          <p:cNvSpPr/>
          <p:nvPr/>
        </p:nvSpPr>
        <p:spPr>
          <a:xfrm rot="1998781">
            <a:off x="424390" y="4035447"/>
            <a:ext cx="2246696" cy="285750"/>
          </a:xfrm>
          <a:prstGeom prst="rect">
            <a:avLst/>
          </a:prstGeom>
          <a:noFill/>
          <a:ln w="38100" cap="flat" cmpd="sng">
            <a:noFill/>
            <a:prstDash val="solid"/>
            <a:miter/>
            <a:headEnd type="none" w="med" len="med"/>
            <a:tailEnd type="none" w="med" len="med"/>
          </a:ln>
        </p:spPr>
        <p:txBody>
          <a:bodyPr lIns="68569" tIns="34275" rIns="68569" bIns="34275" anchor="ctr" anchorCtr="0">
            <a:noAutofit/>
          </a:bodyPr>
          <a:lstStyle/>
          <a:p>
            <a:pPr algn="ctr">
              <a:buSzPct val="25000"/>
            </a:pPr>
            <a:r>
              <a:rPr lang="en-MY" sz="900" b="1" dirty="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LALUAN TRAFIK HALA KE TG. RAMBUTAN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flipH="1">
            <a:off x="3152085" y="4632722"/>
            <a:ext cx="715065" cy="129071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 flipV="1">
            <a:off x="87082" y="2789122"/>
            <a:ext cx="541568" cy="594289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8401603" y="3463356"/>
            <a:ext cx="678088" cy="1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Shape 161"/>
          <p:cNvSpPr/>
          <p:nvPr/>
        </p:nvSpPr>
        <p:spPr>
          <a:xfrm rot="20432445">
            <a:off x="5709348" y="3773307"/>
            <a:ext cx="2531435" cy="285750"/>
          </a:xfrm>
          <a:prstGeom prst="rect">
            <a:avLst/>
          </a:prstGeom>
          <a:noFill/>
          <a:ln w="38100" cap="flat" cmpd="sng">
            <a:noFill/>
            <a:prstDash val="solid"/>
            <a:miter/>
            <a:headEnd type="none" w="med" len="med"/>
            <a:tailEnd type="none" w="med" len="med"/>
          </a:ln>
        </p:spPr>
        <p:txBody>
          <a:bodyPr lIns="68569" tIns="34275" rIns="68569" bIns="34275" anchor="ctr" anchorCtr="0">
            <a:noAutofit/>
          </a:bodyPr>
          <a:lstStyle/>
          <a:p>
            <a:pPr algn="ctr">
              <a:buSzPct val="25000"/>
            </a:pPr>
            <a:r>
              <a:rPr lang="en-MY" sz="900" b="1" dirty="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LALUAN TRAFIK HALA  KE TG. RAMBUTAN 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 flipH="1">
            <a:off x="4941658" y="4295776"/>
            <a:ext cx="792392" cy="116375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3546760" y="2592645"/>
            <a:ext cx="548990" cy="1419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Shape 161"/>
          <p:cNvSpPr/>
          <p:nvPr/>
        </p:nvSpPr>
        <p:spPr>
          <a:xfrm>
            <a:off x="1205141" y="2473491"/>
            <a:ext cx="2531435" cy="285750"/>
          </a:xfrm>
          <a:prstGeom prst="rect">
            <a:avLst/>
          </a:prstGeom>
          <a:noFill/>
          <a:ln w="38100" cap="flat" cmpd="sng">
            <a:noFill/>
            <a:prstDash val="solid"/>
            <a:miter/>
            <a:headEnd type="none" w="med" len="med"/>
            <a:tailEnd type="none" w="med" len="med"/>
          </a:ln>
        </p:spPr>
        <p:txBody>
          <a:bodyPr lIns="68569" tIns="34275" rIns="68569" bIns="34275" anchor="ctr" anchorCtr="0">
            <a:noAutofit/>
          </a:bodyPr>
          <a:lstStyle/>
          <a:p>
            <a:pPr algn="ctr">
              <a:buSzPct val="25000"/>
            </a:pPr>
            <a:r>
              <a:rPr lang="en-MY" sz="900" b="1" dirty="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LALUAN TRAFIK HALA  KE PUSAT BANDAR</a:t>
            </a:r>
          </a:p>
        </p:txBody>
      </p:sp>
      <p:cxnSp>
        <p:nvCxnSpPr>
          <p:cNvPr id="26" name="Straight Arrow Connector 25"/>
          <p:cNvCxnSpPr/>
          <p:nvPr/>
        </p:nvCxnSpPr>
        <p:spPr>
          <a:xfrm flipV="1">
            <a:off x="521068" y="2632353"/>
            <a:ext cx="791655" cy="428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7791450" y="2789122"/>
            <a:ext cx="1076275" cy="42034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Shape 161"/>
          <p:cNvSpPr/>
          <p:nvPr/>
        </p:nvSpPr>
        <p:spPr>
          <a:xfrm>
            <a:off x="5006295" y="2483842"/>
            <a:ext cx="2531435" cy="285750"/>
          </a:xfrm>
          <a:prstGeom prst="rect">
            <a:avLst/>
          </a:prstGeom>
          <a:noFill/>
          <a:ln w="38100" cap="flat" cmpd="sng">
            <a:noFill/>
            <a:prstDash val="solid"/>
            <a:miter/>
            <a:headEnd type="none" w="med" len="med"/>
            <a:tailEnd type="none" w="med" len="med"/>
          </a:ln>
        </p:spPr>
        <p:txBody>
          <a:bodyPr lIns="68569" tIns="34275" rIns="68569" bIns="34275" anchor="ctr" anchorCtr="0">
            <a:noAutofit/>
          </a:bodyPr>
          <a:lstStyle/>
          <a:p>
            <a:pPr algn="ctr">
              <a:buSzPct val="25000"/>
            </a:pPr>
            <a:r>
              <a:rPr lang="en-MY" sz="900" b="1" dirty="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LALUAN TRAFIK HALA  KE PUSAT BANDAR</a:t>
            </a:r>
          </a:p>
        </p:txBody>
      </p:sp>
      <p:sp>
        <p:nvSpPr>
          <p:cNvPr id="22" name="Oval Callout 21"/>
          <p:cNvSpPr/>
          <p:nvPr/>
        </p:nvSpPr>
        <p:spPr>
          <a:xfrm>
            <a:off x="7867134" y="1433452"/>
            <a:ext cx="1212557" cy="819150"/>
          </a:xfrm>
          <a:prstGeom prst="wedgeEllipseCallout">
            <a:avLst>
              <a:gd name="adj1" fmla="val -163065"/>
              <a:gd name="adj2" fmla="val -67093"/>
            </a:avLst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sz="1050" b="1" dirty="0">
                <a:solidFill>
                  <a:schemeClr val="tx1"/>
                </a:solidFill>
              </a:rPr>
              <a:t>Sunway Lost World Of </a:t>
            </a:r>
            <a:r>
              <a:rPr lang="en-MY" sz="1050" b="1" dirty="0" err="1">
                <a:solidFill>
                  <a:schemeClr val="tx1"/>
                </a:solidFill>
              </a:rPr>
              <a:t>Tambun</a:t>
            </a:r>
            <a:endParaRPr lang="en-MY" sz="1050" b="1" dirty="0">
              <a:solidFill>
                <a:schemeClr val="tx1"/>
              </a:solidFill>
            </a:endParaRPr>
          </a:p>
        </p:txBody>
      </p:sp>
      <p:pic>
        <p:nvPicPr>
          <p:cNvPr id="6" name="Picture 5" descr="A picture containing text, cup, lamp&#10;&#10;Description automatically generated">
            <a:extLst>
              <a:ext uri="{FF2B5EF4-FFF2-40B4-BE49-F238E27FC236}">
                <a16:creationId xmlns:a16="http://schemas.microsoft.com/office/drawing/2014/main" id="{D0F0E6D4-D267-9B7C-260C-785CF5B654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5166" y="39947"/>
            <a:ext cx="516160" cy="692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1326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1439" y="114940"/>
            <a:ext cx="7886700" cy="491315"/>
          </a:xfrm>
        </p:spPr>
        <p:txBody>
          <a:bodyPr>
            <a:normAutofit fontScale="90000"/>
          </a:bodyPr>
          <a:lstStyle/>
          <a:p>
            <a:pPr algn="ctr"/>
            <a:r>
              <a:rPr lang="en-MY" sz="2700" b="1" u="sng" dirty="0"/>
              <a:t>GAMBAR LALUAN DEPAN PENTAS UTAMA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48" y="2928637"/>
            <a:ext cx="4423479" cy="199056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4458" y="850659"/>
            <a:ext cx="4427730" cy="19924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059" y="850658"/>
            <a:ext cx="4427731" cy="199247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6814" y="2966570"/>
            <a:ext cx="4339182" cy="1952632"/>
          </a:xfrm>
          <a:prstGeom prst="rect">
            <a:avLst/>
          </a:prstGeom>
        </p:spPr>
      </p:pic>
      <p:pic>
        <p:nvPicPr>
          <p:cNvPr id="3" name="Picture 2" descr="A picture containing text, cup, lamp&#10;&#10;Description automatically generated">
            <a:extLst>
              <a:ext uri="{FF2B5EF4-FFF2-40B4-BE49-F238E27FC236}">
                <a16:creationId xmlns:a16="http://schemas.microsoft.com/office/drawing/2014/main" id="{C8F9206F-2A7B-92A8-712F-AFB2DEC0BE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35166" y="39947"/>
            <a:ext cx="516160" cy="692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8982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/>
          <p:cNvSpPr/>
          <p:nvPr/>
        </p:nvSpPr>
        <p:spPr>
          <a:xfrm>
            <a:off x="7470043" y="1824200"/>
            <a:ext cx="1603568" cy="276281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sz="105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3015"/>
          <a:stretch/>
        </p:blipFill>
        <p:spPr>
          <a:xfrm>
            <a:off x="167268" y="273844"/>
            <a:ext cx="7271352" cy="4651230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7415510" y="927576"/>
            <a:ext cx="1751601" cy="62225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MY" sz="1500" b="1" u="sng" dirty="0"/>
              <a:t>CADANGAN SUSUNAN LAYOUT KAWASAN PENTAS UTAMA</a:t>
            </a:r>
          </a:p>
        </p:txBody>
      </p:sp>
      <p:sp>
        <p:nvSpPr>
          <p:cNvPr id="6" name="Rectangle 5"/>
          <p:cNvSpPr/>
          <p:nvPr/>
        </p:nvSpPr>
        <p:spPr>
          <a:xfrm>
            <a:off x="2488242" y="4305223"/>
            <a:ext cx="697670" cy="300038"/>
          </a:xfrm>
          <a:prstGeom prst="rect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sz="800" dirty="0"/>
              <a:t>PENTAS UTAMA</a:t>
            </a:r>
          </a:p>
        </p:txBody>
      </p:sp>
      <p:sp>
        <p:nvSpPr>
          <p:cNvPr id="7" name="Rectangle 6"/>
          <p:cNvSpPr/>
          <p:nvPr/>
        </p:nvSpPr>
        <p:spPr>
          <a:xfrm>
            <a:off x="3450119" y="2042694"/>
            <a:ext cx="371097" cy="154372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MY" sz="1050" dirty="0"/>
              <a:t>KHEMAH PAMERAN</a:t>
            </a:r>
          </a:p>
        </p:txBody>
      </p:sp>
      <p:sp>
        <p:nvSpPr>
          <p:cNvPr id="8" name="Rectangle 7"/>
          <p:cNvSpPr/>
          <p:nvPr/>
        </p:nvSpPr>
        <p:spPr>
          <a:xfrm>
            <a:off x="1750086" y="1369219"/>
            <a:ext cx="1458863" cy="60101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sz="1050" dirty="0">
                <a:solidFill>
                  <a:srgbClr val="FF0000"/>
                </a:solidFill>
              </a:rPr>
              <a:t>KHEMAH MAKAN VVIP/JEMPUTAN/ RAKYAT</a:t>
            </a:r>
          </a:p>
        </p:txBody>
      </p:sp>
      <p:sp>
        <p:nvSpPr>
          <p:cNvPr id="9" name="Rectangle 8"/>
          <p:cNvSpPr/>
          <p:nvPr/>
        </p:nvSpPr>
        <p:spPr>
          <a:xfrm>
            <a:off x="453497" y="4587014"/>
            <a:ext cx="276225" cy="15478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sz="1050"/>
          </a:p>
        </p:txBody>
      </p:sp>
      <p:sp>
        <p:nvSpPr>
          <p:cNvPr id="10" name="Rectangle 9"/>
          <p:cNvSpPr/>
          <p:nvPr/>
        </p:nvSpPr>
        <p:spPr>
          <a:xfrm>
            <a:off x="2108946" y="3698534"/>
            <a:ext cx="233363" cy="20955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MY" sz="1050"/>
          </a:p>
        </p:txBody>
      </p:sp>
      <p:sp>
        <p:nvSpPr>
          <p:cNvPr id="11" name="Rectangle 10"/>
          <p:cNvSpPr/>
          <p:nvPr/>
        </p:nvSpPr>
        <p:spPr>
          <a:xfrm>
            <a:off x="1848199" y="3698534"/>
            <a:ext cx="233363" cy="20955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MY" sz="1050"/>
          </a:p>
        </p:txBody>
      </p:sp>
      <p:sp>
        <p:nvSpPr>
          <p:cNvPr id="12" name="Rectangle 11"/>
          <p:cNvSpPr/>
          <p:nvPr/>
        </p:nvSpPr>
        <p:spPr>
          <a:xfrm>
            <a:off x="1583413" y="3695334"/>
            <a:ext cx="233363" cy="20955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MY" sz="1050"/>
          </a:p>
        </p:txBody>
      </p:sp>
      <p:sp>
        <p:nvSpPr>
          <p:cNvPr id="13" name="Rectangle 12"/>
          <p:cNvSpPr/>
          <p:nvPr/>
        </p:nvSpPr>
        <p:spPr>
          <a:xfrm>
            <a:off x="1326523" y="3695334"/>
            <a:ext cx="233363" cy="20955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MY" sz="1050"/>
          </a:p>
        </p:txBody>
      </p:sp>
      <p:sp>
        <p:nvSpPr>
          <p:cNvPr id="14" name="Rectangle 13"/>
          <p:cNvSpPr/>
          <p:nvPr/>
        </p:nvSpPr>
        <p:spPr>
          <a:xfrm>
            <a:off x="4113790" y="3681809"/>
            <a:ext cx="226984" cy="20955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sz="1050"/>
          </a:p>
        </p:txBody>
      </p:sp>
      <p:sp>
        <p:nvSpPr>
          <p:cNvPr id="15" name="Rectangle 14"/>
          <p:cNvSpPr/>
          <p:nvPr/>
        </p:nvSpPr>
        <p:spPr>
          <a:xfrm>
            <a:off x="1341670" y="4335852"/>
            <a:ext cx="233363" cy="20955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MY" sz="1050"/>
          </a:p>
        </p:txBody>
      </p:sp>
      <p:sp>
        <p:nvSpPr>
          <p:cNvPr id="16" name="Rectangle 15"/>
          <p:cNvSpPr/>
          <p:nvPr/>
        </p:nvSpPr>
        <p:spPr>
          <a:xfrm>
            <a:off x="1084399" y="4335852"/>
            <a:ext cx="233363" cy="20955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MY" sz="1050"/>
          </a:p>
        </p:txBody>
      </p:sp>
      <p:sp>
        <p:nvSpPr>
          <p:cNvPr id="17" name="Rectangle 16"/>
          <p:cNvSpPr/>
          <p:nvPr/>
        </p:nvSpPr>
        <p:spPr>
          <a:xfrm>
            <a:off x="3527230" y="4342508"/>
            <a:ext cx="233363" cy="20955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sz="1050"/>
          </a:p>
        </p:txBody>
      </p:sp>
      <p:sp>
        <p:nvSpPr>
          <p:cNvPr id="18" name="Rectangle 17"/>
          <p:cNvSpPr/>
          <p:nvPr/>
        </p:nvSpPr>
        <p:spPr>
          <a:xfrm>
            <a:off x="3275770" y="4342508"/>
            <a:ext cx="233363" cy="20955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sz="1050"/>
          </a:p>
        </p:txBody>
      </p:sp>
      <p:pic>
        <p:nvPicPr>
          <p:cNvPr id="19" name="Shape 259" descr="Image result for FIRE TRUCK 3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3968411" y="1671097"/>
            <a:ext cx="372363" cy="31481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Shape 270" descr="Image result for FIRE TRUCK 3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112670" y="1384572"/>
            <a:ext cx="476711" cy="330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Shape 271" descr="Image result for FIRE TRUCK 3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3730964" y="1317414"/>
            <a:ext cx="443235" cy="322517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Rectangle 21"/>
          <p:cNvSpPr/>
          <p:nvPr/>
        </p:nvSpPr>
        <p:spPr>
          <a:xfrm>
            <a:off x="3902790" y="3687890"/>
            <a:ext cx="178594" cy="20955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sz="1050"/>
          </a:p>
        </p:txBody>
      </p:sp>
      <p:sp>
        <p:nvSpPr>
          <p:cNvPr id="23" name="Rectangle 22"/>
          <p:cNvSpPr/>
          <p:nvPr/>
        </p:nvSpPr>
        <p:spPr>
          <a:xfrm>
            <a:off x="4287921" y="4336793"/>
            <a:ext cx="233363" cy="20955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MY" sz="1050"/>
          </a:p>
        </p:txBody>
      </p:sp>
      <p:sp>
        <p:nvSpPr>
          <p:cNvPr id="24" name="Rectangle 23"/>
          <p:cNvSpPr/>
          <p:nvPr/>
        </p:nvSpPr>
        <p:spPr>
          <a:xfrm>
            <a:off x="4031222" y="4336793"/>
            <a:ext cx="233363" cy="20955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MY" sz="1050"/>
          </a:p>
        </p:txBody>
      </p:sp>
      <p:sp>
        <p:nvSpPr>
          <p:cNvPr id="25" name="Rectangle 24"/>
          <p:cNvSpPr/>
          <p:nvPr/>
        </p:nvSpPr>
        <p:spPr>
          <a:xfrm>
            <a:off x="3785477" y="4342508"/>
            <a:ext cx="233363" cy="20955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sz="1050"/>
          </a:p>
        </p:txBody>
      </p:sp>
      <p:sp>
        <p:nvSpPr>
          <p:cNvPr id="26" name="Rectangle 25"/>
          <p:cNvSpPr/>
          <p:nvPr/>
        </p:nvSpPr>
        <p:spPr>
          <a:xfrm>
            <a:off x="7504942" y="2610098"/>
            <a:ext cx="233363" cy="20955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MY" sz="1050"/>
          </a:p>
        </p:txBody>
      </p:sp>
      <p:sp>
        <p:nvSpPr>
          <p:cNvPr id="27" name="TextBox 26"/>
          <p:cNvSpPr txBox="1"/>
          <p:nvPr/>
        </p:nvSpPr>
        <p:spPr>
          <a:xfrm>
            <a:off x="7710895" y="2053757"/>
            <a:ext cx="163217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MY" sz="1050" dirty="0"/>
              <a:t>- </a:t>
            </a:r>
            <a:r>
              <a:rPr lang="en-MY" sz="900" dirty="0"/>
              <a:t>KHEMAH JEMPUTAN/VIP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428379" y="1831997"/>
            <a:ext cx="99418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MY" sz="1050" b="1" dirty="0"/>
              <a:t>PETUNJUK -</a:t>
            </a:r>
            <a:endParaRPr lang="en-MY" sz="1200" b="1" dirty="0"/>
          </a:p>
        </p:txBody>
      </p:sp>
      <p:sp>
        <p:nvSpPr>
          <p:cNvPr id="29" name="Rectangle 28"/>
          <p:cNvSpPr/>
          <p:nvPr/>
        </p:nvSpPr>
        <p:spPr>
          <a:xfrm>
            <a:off x="2112916" y="4338944"/>
            <a:ext cx="233363" cy="20955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sz="1050"/>
          </a:p>
        </p:txBody>
      </p:sp>
      <p:sp>
        <p:nvSpPr>
          <p:cNvPr id="30" name="Rectangle 29"/>
          <p:cNvSpPr/>
          <p:nvPr/>
        </p:nvSpPr>
        <p:spPr>
          <a:xfrm>
            <a:off x="1858159" y="4339118"/>
            <a:ext cx="233363" cy="20955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sz="1050"/>
          </a:p>
        </p:txBody>
      </p:sp>
      <p:sp>
        <p:nvSpPr>
          <p:cNvPr id="31" name="Rectangle 30"/>
          <p:cNvSpPr/>
          <p:nvPr/>
        </p:nvSpPr>
        <p:spPr>
          <a:xfrm>
            <a:off x="1599841" y="4344436"/>
            <a:ext cx="233363" cy="20955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sz="1050"/>
          </a:p>
        </p:txBody>
      </p:sp>
      <p:sp>
        <p:nvSpPr>
          <p:cNvPr id="32" name="Rectangle 31"/>
          <p:cNvSpPr/>
          <p:nvPr/>
        </p:nvSpPr>
        <p:spPr>
          <a:xfrm>
            <a:off x="7550797" y="2894107"/>
            <a:ext cx="178594" cy="20955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sz="1050"/>
          </a:p>
        </p:txBody>
      </p:sp>
      <p:sp>
        <p:nvSpPr>
          <p:cNvPr id="33" name="TextBox 32"/>
          <p:cNvSpPr txBox="1"/>
          <p:nvPr/>
        </p:nvSpPr>
        <p:spPr>
          <a:xfrm>
            <a:off x="7719759" y="2856812"/>
            <a:ext cx="1486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MY" sz="900" dirty="0"/>
              <a:t>- KHEMAH/STAGE RTM </a:t>
            </a:r>
          </a:p>
          <a:p>
            <a:r>
              <a:rPr lang="en-MY" sz="900" dirty="0"/>
              <a:t>      (LIVE TELECAST)</a:t>
            </a:r>
          </a:p>
        </p:txBody>
      </p:sp>
      <p:sp>
        <p:nvSpPr>
          <p:cNvPr id="34" name="Rectangle 33"/>
          <p:cNvSpPr/>
          <p:nvPr/>
        </p:nvSpPr>
        <p:spPr>
          <a:xfrm>
            <a:off x="7524471" y="3609005"/>
            <a:ext cx="205012" cy="20955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sz="1050"/>
          </a:p>
        </p:txBody>
      </p:sp>
      <p:sp>
        <p:nvSpPr>
          <p:cNvPr id="35" name="TextBox 34"/>
          <p:cNvSpPr txBox="1"/>
          <p:nvPr/>
        </p:nvSpPr>
        <p:spPr>
          <a:xfrm>
            <a:off x="7733707" y="3603349"/>
            <a:ext cx="149111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MY" sz="1050" dirty="0"/>
              <a:t>- </a:t>
            </a:r>
            <a:r>
              <a:rPr lang="en-MY" sz="900" dirty="0"/>
              <a:t>KHEMAH JURUCAKAP</a:t>
            </a:r>
          </a:p>
        </p:txBody>
      </p:sp>
      <p:sp>
        <p:nvSpPr>
          <p:cNvPr id="36" name="Rectangle 35"/>
          <p:cNvSpPr/>
          <p:nvPr/>
        </p:nvSpPr>
        <p:spPr>
          <a:xfrm>
            <a:off x="7496028" y="4000368"/>
            <a:ext cx="276225" cy="15478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sz="1050"/>
          </a:p>
        </p:txBody>
      </p:sp>
      <p:sp>
        <p:nvSpPr>
          <p:cNvPr id="37" name="Rectangle 36"/>
          <p:cNvSpPr/>
          <p:nvPr/>
        </p:nvSpPr>
        <p:spPr>
          <a:xfrm>
            <a:off x="232565" y="1108550"/>
            <a:ext cx="276225" cy="15478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sz="1050"/>
          </a:p>
        </p:txBody>
      </p:sp>
      <p:sp>
        <p:nvSpPr>
          <p:cNvPr id="38" name="TextBox 37"/>
          <p:cNvSpPr txBox="1"/>
          <p:nvPr/>
        </p:nvSpPr>
        <p:spPr>
          <a:xfrm>
            <a:off x="7733707" y="3919600"/>
            <a:ext cx="150393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MY" sz="1050" dirty="0"/>
              <a:t>- </a:t>
            </a:r>
            <a:r>
              <a:rPr lang="en-MY" sz="900" dirty="0"/>
              <a:t>GENERATOR/GENSET</a:t>
            </a:r>
          </a:p>
        </p:txBody>
      </p:sp>
      <p:sp>
        <p:nvSpPr>
          <p:cNvPr id="39" name="Rectangle 38"/>
          <p:cNvSpPr/>
          <p:nvPr/>
        </p:nvSpPr>
        <p:spPr>
          <a:xfrm>
            <a:off x="2382297" y="3673533"/>
            <a:ext cx="812006" cy="8164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sz="1050"/>
          </a:p>
        </p:txBody>
      </p:sp>
      <p:sp>
        <p:nvSpPr>
          <p:cNvPr id="40" name="Rectangle 39"/>
          <p:cNvSpPr/>
          <p:nvPr/>
        </p:nvSpPr>
        <p:spPr>
          <a:xfrm>
            <a:off x="7496028" y="4330059"/>
            <a:ext cx="687520" cy="12836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sz="1050"/>
          </a:p>
        </p:txBody>
      </p:sp>
      <p:sp>
        <p:nvSpPr>
          <p:cNvPr id="41" name="TextBox 40"/>
          <p:cNvSpPr txBox="1"/>
          <p:nvPr/>
        </p:nvSpPr>
        <p:spPr>
          <a:xfrm>
            <a:off x="8173917" y="4282118"/>
            <a:ext cx="962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28588" indent="-128588">
              <a:buFontTx/>
              <a:buChar char="-"/>
            </a:pPr>
            <a:r>
              <a:rPr lang="en-MY" sz="900" dirty="0"/>
              <a:t>BANNER/</a:t>
            </a:r>
          </a:p>
          <a:p>
            <a:pPr marL="128588" indent="-128588">
              <a:buFontTx/>
              <a:buChar char="-"/>
            </a:pPr>
            <a:r>
              <a:rPr lang="en-MY" sz="900" dirty="0"/>
              <a:t>BACKDROP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2652299" y="409251"/>
            <a:ext cx="1768958" cy="2539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MY" sz="1050" dirty="0"/>
              <a:t>PAMERAN ASET JBPM</a:t>
            </a:r>
            <a:endParaRPr lang="en-MY" sz="1200" dirty="0"/>
          </a:p>
        </p:txBody>
      </p:sp>
      <p:sp>
        <p:nvSpPr>
          <p:cNvPr id="43" name="Rectangle 42"/>
          <p:cNvSpPr/>
          <p:nvPr/>
        </p:nvSpPr>
        <p:spPr>
          <a:xfrm>
            <a:off x="7486396" y="2076035"/>
            <a:ext cx="233363" cy="20955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sz="1050"/>
          </a:p>
        </p:txBody>
      </p:sp>
      <p:sp>
        <p:nvSpPr>
          <p:cNvPr id="44" name="TextBox 43"/>
          <p:cNvSpPr txBox="1"/>
          <p:nvPr/>
        </p:nvSpPr>
        <p:spPr>
          <a:xfrm>
            <a:off x="7738305" y="2560970"/>
            <a:ext cx="115127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MY" sz="1050" dirty="0"/>
              <a:t>- </a:t>
            </a:r>
            <a:r>
              <a:rPr lang="en-MY" sz="900" dirty="0"/>
              <a:t>KHEMAH AWAM</a:t>
            </a:r>
          </a:p>
        </p:txBody>
      </p:sp>
      <p:sp>
        <p:nvSpPr>
          <p:cNvPr id="45" name="Rectangle 44"/>
          <p:cNvSpPr/>
          <p:nvPr/>
        </p:nvSpPr>
        <p:spPr>
          <a:xfrm>
            <a:off x="1068365" y="3695334"/>
            <a:ext cx="233363" cy="20955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MY" sz="1050"/>
          </a:p>
        </p:txBody>
      </p:sp>
      <p:sp>
        <p:nvSpPr>
          <p:cNvPr id="46" name="Rectangle 45"/>
          <p:cNvSpPr/>
          <p:nvPr/>
        </p:nvSpPr>
        <p:spPr>
          <a:xfrm>
            <a:off x="4385591" y="3681809"/>
            <a:ext cx="233363" cy="209550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MY" sz="1050"/>
          </a:p>
        </p:txBody>
      </p:sp>
      <p:sp>
        <p:nvSpPr>
          <p:cNvPr id="47" name="Rectangle 46"/>
          <p:cNvSpPr/>
          <p:nvPr/>
        </p:nvSpPr>
        <p:spPr>
          <a:xfrm>
            <a:off x="7517459" y="3284893"/>
            <a:ext cx="233363" cy="209550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MY" sz="1050"/>
          </a:p>
        </p:txBody>
      </p:sp>
      <p:sp>
        <p:nvSpPr>
          <p:cNvPr id="48" name="TextBox 47"/>
          <p:cNvSpPr txBox="1"/>
          <p:nvPr/>
        </p:nvSpPr>
        <p:spPr>
          <a:xfrm>
            <a:off x="7710896" y="3265241"/>
            <a:ext cx="115768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MY" sz="1050" dirty="0"/>
              <a:t>- </a:t>
            </a:r>
            <a:r>
              <a:rPr lang="en-MY" sz="900" dirty="0"/>
              <a:t>KHEMAH MEDIA</a:t>
            </a:r>
          </a:p>
        </p:txBody>
      </p:sp>
      <p:pic>
        <p:nvPicPr>
          <p:cNvPr id="51" name="Shape 259" descr="Image result for FIRE TRUCK 3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21257" y="1695145"/>
            <a:ext cx="429995" cy="29933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Picture 6" descr="Carian mengenai topik helikopter-bomba | Astro Awani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4038" y="750200"/>
            <a:ext cx="823244" cy="515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8" descr="AgustaWestland AW-109E Power Elite - Malaysia - Fire and Rescue Department  | Aviation Photo #7252081 | Airliners.net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211"/>
          <a:stretch/>
        </p:blipFill>
        <p:spPr bwMode="auto">
          <a:xfrm>
            <a:off x="2254021" y="741058"/>
            <a:ext cx="1068556" cy="509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Rectangle 53"/>
          <p:cNvSpPr/>
          <p:nvPr/>
        </p:nvSpPr>
        <p:spPr>
          <a:xfrm>
            <a:off x="232681" y="1369219"/>
            <a:ext cx="1458863" cy="60101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sz="1050" dirty="0">
                <a:solidFill>
                  <a:srgbClr val="FF0000"/>
                </a:solidFill>
              </a:rPr>
              <a:t>KHEMAH MAKAN VVIP/JEMPUTAN/ RAKYAT</a:t>
            </a:r>
          </a:p>
        </p:txBody>
      </p:sp>
      <p:sp>
        <p:nvSpPr>
          <p:cNvPr id="55" name="Rectangle 54"/>
          <p:cNvSpPr/>
          <p:nvPr/>
        </p:nvSpPr>
        <p:spPr>
          <a:xfrm>
            <a:off x="5430137" y="3339661"/>
            <a:ext cx="276225" cy="15478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sz="1050"/>
          </a:p>
        </p:txBody>
      </p:sp>
      <p:sp>
        <p:nvSpPr>
          <p:cNvPr id="56" name="Rectangle 55"/>
          <p:cNvSpPr/>
          <p:nvPr/>
        </p:nvSpPr>
        <p:spPr>
          <a:xfrm>
            <a:off x="3131924" y="4379898"/>
            <a:ext cx="109380" cy="13982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sz="1050"/>
          </a:p>
        </p:txBody>
      </p:sp>
      <p:sp>
        <p:nvSpPr>
          <p:cNvPr id="57" name="Rectangle 56"/>
          <p:cNvSpPr/>
          <p:nvPr/>
        </p:nvSpPr>
        <p:spPr>
          <a:xfrm>
            <a:off x="2376256" y="4385329"/>
            <a:ext cx="109380" cy="13982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sz="1050"/>
          </a:p>
        </p:txBody>
      </p:sp>
      <p:sp>
        <p:nvSpPr>
          <p:cNvPr id="58" name="Rectangle 57"/>
          <p:cNvSpPr/>
          <p:nvPr/>
        </p:nvSpPr>
        <p:spPr>
          <a:xfrm>
            <a:off x="7560262" y="2369228"/>
            <a:ext cx="109380" cy="13982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sz="1050"/>
          </a:p>
        </p:txBody>
      </p:sp>
      <p:sp>
        <p:nvSpPr>
          <p:cNvPr id="59" name="TextBox 58"/>
          <p:cNvSpPr txBox="1"/>
          <p:nvPr/>
        </p:nvSpPr>
        <p:spPr>
          <a:xfrm>
            <a:off x="7710895" y="2305757"/>
            <a:ext cx="143340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MY" sz="1050" dirty="0"/>
              <a:t>- </a:t>
            </a:r>
            <a:r>
              <a:rPr lang="en-MY" sz="900" dirty="0"/>
              <a:t>KHEMAH PROTOKOL</a:t>
            </a:r>
          </a:p>
        </p:txBody>
      </p:sp>
      <p:sp>
        <p:nvSpPr>
          <p:cNvPr id="60" name="AutoShape 2" descr="Centre Of... - Balai Bomba Dan Penyelamat Jalan Perak | Facebook"/>
          <p:cNvSpPr>
            <a:spLocks noChangeAspect="1" noChangeArrowheads="1"/>
          </p:cNvSpPr>
          <p:nvPr/>
        </p:nvSpPr>
        <p:spPr bwMode="auto">
          <a:xfrm>
            <a:off x="116681" y="-108347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MY" sz="1050"/>
          </a:p>
        </p:txBody>
      </p:sp>
      <p:pic>
        <p:nvPicPr>
          <p:cNvPr id="1032" name="Picture 8" descr="2 Aerial Ladder Platform fire trucks added to Sarawak firefighters' arsenal  | DayakDaily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0000" b="84889" l="4750" r="48250">
                        <a14:foregroundMark x1="38875" y1="23778" x2="38875" y2="23778"/>
                        <a14:foregroundMark x1="39500" y1="23778" x2="39500" y2="23778"/>
                        <a14:backgroundMark x1="37750" y1="60444" x2="37750" y2="60444"/>
                        <a14:backgroundMark x1="39250" y1="60222" x2="39250" y2="60222"/>
                        <a14:backgroundMark x1="40875" y1="60222" x2="40875" y2="60222"/>
                        <a14:backgroundMark x1="42125" y1="60222" x2="42125" y2="60222"/>
                        <a14:backgroundMark x1="43250" y1="58000" x2="43250" y2="58000"/>
                        <a14:backgroundMark x1="42000" y1="55111" x2="42000" y2="55111"/>
                        <a14:backgroundMark x1="38875" y1="54667" x2="38875" y2="54667"/>
                        <a14:backgroundMark x1="37875" y1="53556" x2="37875" y2="53556"/>
                        <a14:backgroundMark x1="7750" y1="65556" x2="7750" y2="65556"/>
                        <a14:backgroundMark x1="45250" y1="61111" x2="45250" y2="61111"/>
                        <a14:backgroundMark x1="43500" y1="62222" x2="43500" y2="62222"/>
                        <a14:backgroundMark x1="41875" y1="62222" x2="41875" y2="62222"/>
                        <a14:backgroundMark x1="42625" y1="41778" x2="42625" y2="41778"/>
                        <a14:backgroundMark x1="38625" y1="38444" x2="38625" y2="38444"/>
                        <a14:backgroundMark x1="38750" y1="44667" x2="38750" y2="44667"/>
                      </a14:backgroundRemoval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903" r="51554" b="13236"/>
          <a:stretch/>
        </p:blipFill>
        <p:spPr bwMode="auto">
          <a:xfrm flipH="1">
            <a:off x="4672097" y="3139005"/>
            <a:ext cx="991787" cy="770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8" descr="2 Aerial Ladder Platform fire trucks added to Sarawak firefighters' arsenal  | DayakDaily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0000" b="84889" l="4750" r="48250">
                        <a14:foregroundMark x1="38875" y1="23778" x2="38875" y2="23778"/>
                        <a14:foregroundMark x1="39500" y1="23778" x2="39500" y2="23778"/>
                        <a14:backgroundMark x1="37750" y1="60444" x2="37750" y2="60444"/>
                        <a14:backgroundMark x1="39250" y1="60222" x2="39250" y2="60222"/>
                        <a14:backgroundMark x1="40875" y1="60222" x2="40875" y2="60222"/>
                        <a14:backgroundMark x1="42125" y1="60222" x2="42125" y2="60222"/>
                        <a14:backgroundMark x1="43250" y1="58000" x2="43250" y2="58000"/>
                        <a14:backgroundMark x1="42000" y1="55111" x2="42000" y2="55111"/>
                        <a14:backgroundMark x1="38875" y1="54667" x2="38875" y2="54667"/>
                        <a14:backgroundMark x1="37875" y1="53556" x2="37875" y2="53556"/>
                        <a14:backgroundMark x1="7750" y1="65556" x2="7750" y2="65556"/>
                        <a14:backgroundMark x1="45250" y1="61111" x2="45250" y2="61111"/>
                        <a14:backgroundMark x1="43500" y1="62222" x2="43500" y2="62222"/>
                        <a14:backgroundMark x1="41875" y1="62222" x2="41875" y2="62222"/>
                        <a14:backgroundMark x1="42625" y1="41778" x2="42625" y2="41778"/>
                        <a14:backgroundMark x1="38625" y1="38444" x2="38625" y2="38444"/>
                        <a14:backgroundMark x1="38750" y1="44667" x2="38750" y2="44667"/>
                      </a14:backgroundRemoval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903" r="51554" b="13236"/>
          <a:stretch/>
        </p:blipFill>
        <p:spPr bwMode="auto">
          <a:xfrm flipH="1">
            <a:off x="4211081" y="854554"/>
            <a:ext cx="1010652" cy="785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A picture containing text, cup, lamp&#10;&#10;Description automatically generated">
            <a:extLst>
              <a:ext uri="{FF2B5EF4-FFF2-40B4-BE49-F238E27FC236}">
                <a16:creationId xmlns:a16="http://schemas.microsoft.com/office/drawing/2014/main" id="{666872DA-1B40-3E11-D40C-1893C358A2B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435166" y="39947"/>
            <a:ext cx="516160" cy="692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022532"/>
      </p:ext>
    </p:extLst>
  </p:cSld>
  <p:clrMapOvr>
    <a:masterClrMapping/>
  </p:clrMapOvr>
</p:sld>
</file>

<file path=ppt/theme/theme1.xml><?xml version="1.0" encoding="utf-8"?>
<a:theme xmlns:a="http://schemas.openxmlformats.org/drawingml/2006/main" name="Futuristic Background by Slidesgo">
  <a:themeElements>
    <a:clrScheme name="Simple Light">
      <a:dk1>
        <a:srgbClr val="001633"/>
      </a:dk1>
      <a:lt1>
        <a:srgbClr val="FFFFFF"/>
      </a:lt1>
      <a:dk2>
        <a:srgbClr val="85D5E6"/>
      </a:dk2>
      <a:lt2>
        <a:srgbClr val="FFAB40"/>
      </a:lt2>
      <a:accent1>
        <a:srgbClr val="FFAB40"/>
      </a:accent1>
      <a:accent2>
        <a:srgbClr val="85D5E6"/>
      </a:accent2>
      <a:accent3>
        <a:srgbClr val="78909C"/>
      </a:accent3>
      <a:accent4>
        <a:srgbClr val="FFAB40"/>
      </a:accent4>
      <a:accent5>
        <a:srgbClr val="0097A7"/>
      </a:accent5>
      <a:accent6>
        <a:srgbClr val="001633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2601</TotalTime>
  <Words>2089</Words>
  <Application>Microsoft Office PowerPoint</Application>
  <PresentationFormat>On-screen Show (16:9)</PresentationFormat>
  <Paragraphs>619</Paragraphs>
  <Slides>34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4" baseType="lpstr">
      <vt:lpstr>Montserrat ExtraBold</vt:lpstr>
      <vt:lpstr>Berlin Sans FB Demi</vt:lpstr>
      <vt:lpstr>Montserrat</vt:lpstr>
      <vt:lpstr>Arial</vt:lpstr>
      <vt:lpstr>Aharoni</vt:lpstr>
      <vt:lpstr>Segoe UI Black</vt:lpstr>
      <vt:lpstr>Impact</vt:lpstr>
      <vt:lpstr>Arial Black</vt:lpstr>
      <vt:lpstr>Calibri</vt:lpstr>
      <vt:lpstr>Futuristic Background by Slidesgo</vt:lpstr>
      <vt:lpstr>SAMBUTAN HARI ANGGOTA BOMBA SEDUNIA 2024 (WORLD FIREFIGHTER’S DAY) </vt:lpstr>
      <vt:lpstr>PowerPoint Presentation</vt:lpstr>
      <vt:lpstr>SAMBUTAN HARI ANGGOTA BOMBA SEDUNIA 2024</vt:lpstr>
      <vt:lpstr>PAKAIAN </vt:lpstr>
      <vt:lpstr>PowerPoint Presentation</vt:lpstr>
      <vt:lpstr>PowerPoint Presentation</vt:lpstr>
      <vt:lpstr>PANDANGAN KAWASAN SEKITAR HADAPAN PENTAS UTAMA</vt:lpstr>
      <vt:lpstr>GAMBAR LALUAN DEPAN PENTAS UTAMA</vt:lpstr>
      <vt:lpstr>PowerPoint Presentation</vt:lpstr>
      <vt:lpstr>LOKASI STAGING KAWALAN KEHORMATAN  – JALAN MASUK KE JALAN SUNWAY OHSEN 2</vt:lpstr>
      <vt:lpstr>LOKASI STAGING DETACHMENT – SEPANJANG JALAN SUNWAY OHSEN 2</vt:lpstr>
      <vt:lpstr>LOKASI STAGING JENTERA – LALUAN JALAN HADAPAN BBP TAMBUN (PERSIARAN LEMBAH PERPADUAN)</vt:lpstr>
      <vt:lpstr>KESELURUHAN PERGERAKAN PERARAKAN JENTERA SHAB 2024</vt:lpstr>
      <vt:lpstr>PowerPoint Presentation</vt:lpstr>
      <vt:lpstr>PowerPoint Presentation</vt:lpstr>
      <vt:lpstr>PowerPoint Presentation</vt:lpstr>
      <vt:lpstr>PowerPoint Presentation</vt:lpstr>
      <vt:lpstr>KAWALAN KEHORMATAN &amp; PASUKAN DETACHMENT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TERIMA KASIH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CADANGAN PENSTRUKTURAN SEMULA</dc:title>
  <dc:creator>BombaPtjy-50</dc:creator>
  <cp:lastModifiedBy>JBPM_USER</cp:lastModifiedBy>
  <cp:revision>32</cp:revision>
  <cp:lastPrinted>2024-03-08T00:28:00Z</cp:lastPrinted>
  <dcterms:modified xsi:type="dcterms:W3CDTF">2024-03-23T00:27:26Z</dcterms:modified>
</cp:coreProperties>
</file>